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79" r:id="rId5"/>
    <p:sldId id="27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72193" autoAdjust="0"/>
  </p:normalViewPr>
  <p:slideViewPr>
    <p:cSldViewPr>
      <p:cViewPr varScale="1">
        <p:scale>
          <a:sx n="80" d="100"/>
          <a:sy n="80" d="100"/>
        </p:scale>
        <p:origin x="20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AF006-71B9-4066-B412-A2AE29A24DC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66F8B1-9FEE-4EBF-8DC9-79B66049DBB7}">
      <dgm:prSet phldrT="[Text]" custT="1"/>
      <dgm:spPr>
        <a:solidFill>
          <a:schemeClr val="tx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smtClean="0"/>
            <a:t>Detail communication plan for all stakeholders </a:t>
          </a:r>
          <a:endParaRPr lang="en-US" sz="1800" dirty="0"/>
        </a:p>
      </dgm:t>
    </dgm:pt>
    <dgm:pt modelId="{02A6E5AA-0527-414D-BD8B-9CE8D02C2A49}" type="parTrans" cxnId="{59490B35-38B5-4404-98BB-1E394C6693C7}">
      <dgm:prSet/>
      <dgm:spPr/>
      <dgm:t>
        <a:bodyPr/>
        <a:lstStyle/>
        <a:p>
          <a:endParaRPr lang="en-US"/>
        </a:p>
      </dgm:t>
    </dgm:pt>
    <dgm:pt modelId="{B225D69D-DCD6-42D5-A4B5-DF06E96D6F81}" type="sibTrans" cxnId="{59490B35-38B5-4404-98BB-1E394C6693C7}">
      <dgm:prSet/>
      <dgm:spPr/>
      <dgm:t>
        <a:bodyPr/>
        <a:lstStyle/>
        <a:p>
          <a:endParaRPr lang="en-US"/>
        </a:p>
      </dgm:t>
    </dgm:pt>
    <dgm:pt modelId="{DEC68DF9-478A-4195-83F5-5D1094CA13C3}">
      <dgm:prSet phldrT="[Text]" custT="1"/>
      <dgm:spPr>
        <a:solidFill>
          <a:schemeClr val="accent6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/>
            <a:t>Short, frequent communications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/>
            <a:t>(early and often)</a:t>
          </a:r>
          <a:endParaRPr lang="en-US" sz="1800" dirty="0">
            <a:latin typeface="Calibri" panose="020F0502020204030204" pitchFamily="34" charset="0"/>
          </a:endParaRPr>
        </a:p>
      </dgm:t>
    </dgm:pt>
    <dgm:pt modelId="{00BEBB91-F1CC-4084-8142-4B8185AA4E59}" type="parTrans" cxnId="{064FBDF0-533B-4ADA-BBA5-61A895791686}">
      <dgm:prSet/>
      <dgm:spPr/>
      <dgm:t>
        <a:bodyPr/>
        <a:lstStyle/>
        <a:p>
          <a:endParaRPr lang="en-US"/>
        </a:p>
      </dgm:t>
    </dgm:pt>
    <dgm:pt modelId="{06068442-D6C2-459B-9356-43A6451A9A64}" type="sibTrans" cxnId="{064FBDF0-533B-4ADA-BBA5-61A895791686}">
      <dgm:prSet/>
      <dgm:spPr/>
      <dgm:t>
        <a:bodyPr/>
        <a:lstStyle/>
        <a:p>
          <a:endParaRPr lang="en-US"/>
        </a:p>
      </dgm:t>
    </dgm:pt>
    <dgm:pt modelId="{77984153-B589-4F51-B1FA-9E23E3A65AFE}">
      <dgm:prSet phldrT="[Text]" custT="1"/>
      <dgm:spPr>
        <a:solidFill>
          <a:schemeClr val="tx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smtClean="0"/>
            <a:t>Communication scripts for Senior HR Leaders</a:t>
          </a:r>
          <a:endParaRPr lang="en-US" sz="1800" dirty="0">
            <a:latin typeface="Calibri" panose="020F0502020204030204" pitchFamily="34" charset="0"/>
          </a:endParaRPr>
        </a:p>
      </dgm:t>
    </dgm:pt>
    <dgm:pt modelId="{1B199B73-5E0F-4243-B3D5-1164982E1814}" type="parTrans" cxnId="{5CC3F792-9A41-4F02-8EC0-E4F59493E84E}">
      <dgm:prSet/>
      <dgm:spPr/>
      <dgm:t>
        <a:bodyPr/>
        <a:lstStyle/>
        <a:p>
          <a:endParaRPr lang="en-US"/>
        </a:p>
      </dgm:t>
    </dgm:pt>
    <dgm:pt modelId="{50B6CEE8-D608-46C7-ABE6-B5F06D8C06E7}" type="sibTrans" cxnId="{5CC3F792-9A41-4F02-8EC0-E4F59493E84E}">
      <dgm:prSet/>
      <dgm:spPr/>
      <dgm:t>
        <a:bodyPr/>
        <a:lstStyle/>
        <a:p>
          <a:endParaRPr lang="en-US"/>
        </a:p>
      </dgm:t>
    </dgm:pt>
    <dgm:pt modelId="{FCA2B3C2-4A33-4F58-A886-B86FF95C1E43}">
      <dgm:prSet phldrT="[Text]" custT="1"/>
      <dgm:spPr>
        <a:solidFill>
          <a:schemeClr val="accent6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smtClean="0"/>
            <a:t>Success stories</a:t>
          </a:r>
          <a:endParaRPr lang="en-US" sz="1800" dirty="0">
            <a:latin typeface="Calibri" panose="020F0502020204030204" pitchFamily="34" charset="0"/>
          </a:endParaRPr>
        </a:p>
      </dgm:t>
    </dgm:pt>
    <dgm:pt modelId="{468A702E-F72F-48CD-9CE6-01C402D7FD77}" type="parTrans" cxnId="{FCB7E057-FF3B-463A-9DEE-1FCD8CA9BC79}">
      <dgm:prSet/>
      <dgm:spPr/>
      <dgm:t>
        <a:bodyPr/>
        <a:lstStyle/>
        <a:p>
          <a:endParaRPr lang="en-US"/>
        </a:p>
      </dgm:t>
    </dgm:pt>
    <dgm:pt modelId="{A38F1CD3-7DE0-4E5A-8ADF-5F1AAC2D7131}" type="sibTrans" cxnId="{FCB7E057-FF3B-463A-9DEE-1FCD8CA9BC79}">
      <dgm:prSet/>
      <dgm:spPr/>
      <dgm:t>
        <a:bodyPr/>
        <a:lstStyle/>
        <a:p>
          <a:endParaRPr lang="en-US"/>
        </a:p>
      </dgm:t>
    </dgm:pt>
    <dgm:pt modelId="{8CB89078-BF5A-42C9-9605-DB0481508362}">
      <dgm:prSet phldrT="[Text]" custT="1"/>
      <dgm:spPr>
        <a:solidFill>
          <a:schemeClr val="tx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smtClean="0"/>
            <a:t>WIIFM messages</a:t>
          </a:r>
          <a:endParaRPr lang="en-US" sz="1800" dirty="0">
            <a:latin typeface="Calibri" panose="020F0502020204030204" pitchFamily="34" charset="0"/>
          </a:endParaRPr>
        </a:p>
      </dgm:t>
    </dgm:pt>
    <dgm:pt modelId="{27445C15-9919-4C2A-8D5C-A6A2B3DF4D2D}" type="parTrans" cxnId="{E1FC270B-C7E3-40CF-B4C8-762A20415560}">
      <dgm:prSet/>
      <dgm:spPr/>
      <dgm:t>
        <a:bodyPr/>
        <a:lstStyle/>
        <a:p>
          <a:endParaRPr lang="en-US"/>
        </a:p>
      </dgm:t>
    </dgm:pt>
    <dgm:pt modelId="{EC6EED58-CBAC-44E1-A272-E69759A29AB2}" type="sibTrans" cxnId="{E1FC270B-C7E3-40CF-B4C8-762A20415560}">
      <dgm:prSet/>
      <dgm:spPr/>
      <dgm:t>
        <a:bodyPr/>
        <a:lstStyle/>
        <a:p>
          <a:endParaRPr lang="en-US"/>
        </a:p>
      </dgm:t>
    </dgm:pt>
    <dgm:pt modelId="{02403621-0EB1-450E-B03E-148758AD5E25}">
      <dgm:prSet phldrT="[Text]" custT="1"/>
      <dgm:spPr>
        <a:solidFill>
          <a:schemeClr val="accent6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/>
            <a:t>Varied methods,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/>
            <a:t>multiple audiences</a:t>
          </a:r>
          <a:endParaRPr lang="en-US" sz="1800" dirty="0">
            <a:latin typeface="Calibri" panose="020F0502020204030204" pitchFamily="34" charset="0"/>
          </a:endParaRPr>
        </a:p>
      </dgm:t>
    </dgm:pt>
    <dgm:pt modelId="{E6F244A3-DEF7-4F81-83FC-C57C5DBF209B}" type="parTrans" cxnId="{CC6191A6-BFD2-46A7-8DC8-A0BAC257ECA3}">
      <dgm:prSet/>
      <dgm:spPr/>
      <dgm:t>
        <a:bodyPr/>
        <a:lstStyle/>
        <a:p>
          <a:endParaRPr lang="en-US"/>
        </a:p>
      </dgm:t>
    </dgm:pt>
    <dgm:pt modelId="{BCD10D3B-5BD4-4794-A135-7CE8E46E8404}" type="sibTrans" cxnId="{CC6191A6-BFD2-46A7-8DC8-A0BAC257ECA3}">
      <dgm:prSet/>
      <dgm:spPr/>
      <dgm:t>
        <a:bodyPr/>
        <a:lstStyle/>
        <a:p>
          <a:endParaRPr lang="en-US"/>
        </a:p>
      </dgm:t>
    </dgm:pt>
    <dgm:pt modelId="{E903615F-7378-4549-A664-C4F856922EF4}" type="pres">
      <dgm:prSet presAssocID="{5ABAF006-71B9-4066-B412-A2AE29A24D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2BF917-4790-41B2-B54A-6352BF099445}" type="pres">
      <dgm:prSet presAssocID="{5A66F8B1-9FEE-4EBF-8DC9-79B66049DBB7}" presName="node" presStyleLbl="node1" presStyleIdx="0" presStyleCnt="6" custScaleY="98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9D443-FE9A-4787-A3F3-25CBA8396614}" type="pres">
      <dgm:prSet presAssocID="{B225D69D-DCD6-42D5-A4B5-DF06E96D6F81}" presName="sibTrans" presStyleCnt="0"/>
      <dgm:spPr/>
    </dgm:pt>
    <dgm:pt modelId="{77F62C25-C68C-45A9-ADFF-4B184D42BC12}" type="pres">
      <dgm:prSet presAssocID="{DEC68DF9-478A-4195-83F5-5D1094CA13C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20CB2-C13D-4641-9CBA-75BCB2513555}" type="pres">
      <dgm:prSet presAssocID="{06068442-D6C2-459B-9356-43A6451A9A64}" presName="sibTrans" presStyleCnt="0"/>
      <dgm:spPr/>
    </dgm:pt>
    <dgm:pt modelId="{5D9079ED-AB20-46FA-B861-FE038F4C721E}" type="pres">
      <dgm:prSet presAssocID="{77984153-B589-4F51-B1FA-9E23E3A65AF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E93F6-7622-4396-AF02-134F5D4FE3ED}" type="pres">
      <dgm:prSet presAssocID="{50B6CEE8-D608-46C7-ABE6-B5F06D8C06E7}" presName="sibTrans" presStyleCnt="0"/>
      <dgm:spPr/>
    </dgm:pt>
    <dgm:pt modelId="{4CFAF520-31E2-4B3B-9D66-92B69A9F29E6}" type="pres">
      <dgm:prSet presAssocID="{FCA2B3C2-4A33-4F58-A886-B86FF95C1E43}" presName="node" presStyleLbl="node1" presStyleIdx="3" presStyleCnt="6" custLinFactNeighborY="1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7D784-C6A0-41C3-AEFC-CA6AEE847EC2}" type="pres">
      <dgm:prSet presAssocID="{A38F1CD3-7DE0-4E5A-8ADF-5F1AAC2D7131}" presName="sibTrans" presStyleCnt="0"/>
      <dgm:spPr/>
    </dgm:pt>
    <dgm:pt modelId="{C951233D-6007-42E5-8493-2DE330813C2C}" type="pres">
      <dgm:prSet presAssocID="{8CB89078-BF5A-42C9-9605-DB0481508362}" presName="node" presStyleLbl="node1" presStyleIdx="4" presStyleCnt="6" custLinFactNeighborX="2006" custLinFactNeighborY="1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2AEC3-98FC-41B1-BCE2-B44F7A6BCF9F}" type="pres">
      <dgm:prSet presAssocID="{EC6EED58-CBAC-44E1-A272-E69759A29AB2}" presName="sibTrans" presStyleCnt="0"/>
      <dgm:spPr/>
    </dgm:pt>
    <dgm:pt modelId="{1B9864F9-4BD9-41D6-A77F-D0C4BD022C18}" type="pres">
      <dgm:prSet presAssocID="{02403621-0EB1-450E-B03E-148758AD5E25}" presName="node" presStyleLbl="node1" presStyleIdx="5" presStyleCnt="6" custLinFactNeighborX="0" custLinFactNeighborY="2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1BD32E-975F-4DA3-B0C3-1D9035A3A0AB}" type="presOf" srcId="{8CB89078-BF5A-42C9-9605-DB0481508362}" destId="{C951233D-6007-42E5-8493-2DE330813C2C}" srcOrd="0" destOrd="0" presId="urn:microsoft.com/office/officeart/2005/8/layout/default"/>
    <dgm:cxn modelId="{E1FC270B-C7E3-40CF-B4C8-762A20415560}" srcId="{5ABAF006-71B9-4066-B412-A2AE29A24DCB}" destId="{8CB89078-BF5A-42C9-9605-DB0481508362}" srcOrd="4" destOrd="0" parTransId="{27445C15-9919-4C2A-8D5C-A6A2B3DF4D2D}" sibTransId="{EC6EED58-CBAC-44E1-A272-E69759A29AB2}"/>
    <dgm:cxn modelId="{064FBDF0-533B-4ADA-BBA5-61A895791686}" srcId="{5ABAF006-71B9-4066-B412-A2AE29A24DCB}" destId="{DEC68DF9-478A-4195-83F5-5D1094CA13C3}" srcOrd="1" destOrd="0" parTransId="{00BEBB91-F1CC-4084-8142-4B8185AA4E59}" sibTransId="{06068442-D6C2-459B-9356-43A6451A9A64}"/>
    <dgm:cxn modelId="{CC6191A6-BFD2-46A7-8DC8-A0BAC257ECA3}" srcId="{5ABAF006-71B9-4066-B412-A2AE29A24DCB}" destId="{02403621-0EB1-450E-B03E-148758AD5E25}" srcOrd="5" destOrd="0" parTransId="{E6F244A3-DEF7-4F81-83FC-C57C5DBF209B}" sibTransId="{BCD10D3B-5BD4-4794-A135-7CE8E46E8404}"/>
    <dgm:cxn modelId="{7D879552-3107-4E57-9C83-6A69493F7EE4}" type="presOf" srcId="{5A66F8B1-9FEE-4EBF-8DC9-79B66049DBB7}" destId="{DE2BF917-4790-41B2-B54A-6352BF099445}" srcOrd="0" destOrd="0" presId="urn:microsoft.com/office/officeart/2005/8/layout/default"/>
    <dgm:cxn modelId="{AE83F7DF-837E-473A-BB5D-09C8AF73DFCC}" type="presOf" srcId="{DEC68DF9-478A-4195-83F5-5D1094CA13C3}" destId="{77F62C25-C68C-45A9-ADFF-4B184D42BC12}" srcOrd="0" destOrd="0" presId="urn:microsoft.com/office/officeart/2005/8/layout/default"/>
    <dgm:cxn modelId="{1BCB0688-E38B-4876-8396-185290F3D773}" type="presOf" srcId="{77984153-B589-4F51-B1FA-9E23E3A65AFE}" destId="{5D9079ED-AB20-46FA-B861-FE038F4C721E}" srcOrd="0" destOrd="0" presId="urn:microsoft.com/office/officeart/2005/8/layout/default"/>
    <dgm:cxn modelId="{FCB7E057-FF3B-463A-9DEE-1FCD8CA9BC79}" srcId="{5ABAF006-71B9-4066-B412-A2AE29A24DCB}" destId="{FCA2B3C2-4A33-4F58-A886-B86FF95C1E43}" srcOrd="3" destOrd="0" parTransId="{468A702E-F72F-48CD-9CE6-01C402D7FD77}" sibTransId="{A38F1CD3-7DE0-4E5A-8ADF-5F1AAC2D7131}"/>
    <dgm:cxn modelId="{667B3980-405B-40C2-827A-31F988DC412D}" type="presOf" srcId="{FCA2B3C2-4A33-4F58-A886-B86FF95C1E43}" destId="{4CFAF520-31E2-4B3B-9D66-92B69A9F29E6}" srcOrd="0" destOrd="0" presId="urn:microsoft.com/office/officeart/2005/8/layout/default"/>
    <dgm:cxn modelId="{D55D4934-CD57-4576-8064-D06B9FD9BDC5}" type="presOf" srcId="{02403621-0EB1-450E-B03E-148758AD5E25}" destId="{1B9864F9-4BD9-41D6-A77F-D0C4BD022C18}" srcOrd="0" destOrd="0" presId="urn:microsoft.com/office/officeart/2005/8/layout/default"/>
    <dgm:cxn modelId="{01A758C6-BF88-42B9-A09B-FB545AC489D8}" type="presOf" srcId="{5ABAF006-71B9-4066-B412-A2AE29A24DCB}" destId="{E903615F-7378-4549-A664-C4F856922EF4}" srcOrd="0" destOrd="0" presId="urn:microsoft.com/office/officeart/2005/8/layout/default"/>
    <dgm:cxn modelId="{5CC3F792-9A41-4F02-8EC0-E4F59493E84E}" srcId="{5ABAF006-71B9-4066-B412-A2AE29A24DCB}" destId="{77984153-B589-4F51-B1FA-9E23E3A65AFE}" srcOrd="2" destOrd="0" parTransId="{1B199B73-5E0F-4243-B3D5-1164982E1814}" sibTransId="{50B6CEE8-D608-46C7-ABE6-B5F06D8C06E7}"/>
    <dgm:cxn modelId="{59490B35-38B5-4404-98BB-1E394C6693C7}" srcId="{5ABAF006-71B9-4066-B412-A2AE29A24DCB}" destId="{5A66F8B1-9FEE-4EBF-8DC9-79B66049DBB7}" srcOrd="0" destOrd="0" parTransId="{02A6E5AA-0527-414D-BD8B-9CE8D02C2A49}" sibTransId="{B225D69D-DCD6-42D5-A4B5-DF06E96D6F81}"/>
    <dgm:cxn modelId="{B033ABD7-3267-446D-AB7C-5EBBF1344B5E}" type="presParOf" srcId="{E903615F-7378-4549-A664-C4F856922EF4}" destId="{DE2BF917-4790-41B2-B54A-6352BF099445}" srcOrd="0" destOrd="0" presId="urn:microsoft.com/office/officeart/2005/8/layout/default"/>
    <dgm:cxn modelId="{BC5BEFDB-3869-46CB-862E-0413B8EE3CAD}" type="presParOf" srcId="{E903615F-7378-4549-A664-C4F856922EF4}" destId="{2BE9D443-FE9A-4787-A3F3-25CBA8396614}" srcOrd="1" destOrd="0" presId="urn:microsoft.com/office/officeart/2005/8/layout/default"/>
    <dgm:cxn modelId="{1AA8A949-7993-4D0A-892C-791949D40037}" type="presParOf" srcId="{E903615F-7378-4549-A664-C4F856922EF4}" destId="{77F62C25-C68C-45A9-ADFF-4B184D42BC12}" srcOrd="2" destOrd="0" presId="urn:microsoft.com/office/officeart/2005/8/layout/default"/>
    <dgm:cxn modelId="{338DF317-8213-4344-AF1D-CB59BF7FBD68}" type="presParOf" srcId="{E903615F-7378-4549-A664-C4F856922EF4}" destId="{FBD20CB2-C13D-4641-9CBA-75BCB2513555}" srcOrd="3" destOrd="0" presId="urn:microsoft.com/office/officeart/2005/8/layout/default"/>
    <dgm:cxn modelId="{2B8E91AF-8A71-4426-99D1-B9CD23F10F9C}" type="presParOf" srcId="{E903615F-7378-4549-A664-C4F856922EF4}" destId="{5D9079ED-AB20-46FA-B861-FE038F4C721E}" srcOrd="4" destOrd="0" presId="urn:microsoft.com/office/officeart/2005/8/layout/default"/>
    <dgm:cxn modelId="{97869639-0E53-49FC-9E1A-F692C12535E3}" type="presParOf" srcId="{E903615F-7378-4549-A664-C4F856922EF4}" destId="{271E93F6-7622-4396-AF02-134F5D4FE3ED}" srcOrd="5" destOrd="0" presId="urn:microsoft.com/office/officeart/2005/8/layout/default"/>
    <dgm:cxn modelId="{41B8C4BB-35C5-414B-A89F-15CBEBFB59A7}" type="presParOf" srcId="{E903615F-7378-4549-A664-C4F856922EF4}" destId="{4CFAF520-31E2-4B3B-9D66-92B69A9F29E6}" srcOrd="6" destOrd="0" presId="urn:microsoft.com/office/officeart/2005/8/layout/default"/>
    <dgm:cxn modelId="{A2A7DB46-D8A3-49E2-A385-01710D563287}" type="presParOf" srcId="{E903615F-7378-4549-A664-C4F856922EF4}" destId="{93D7D784-C6A0-41C3-AEFC-CA6AEE847EC2}" srcOrd="7" destOrd="0" presId="urn:microsoft.com/office/officeart/2005/8/layout/default"/>
    <dgm:cxn modelId="{DFBA263C-E814-446E-85CC-F1104F569EBB}" type="presParOf" srcId="{E903615F-7378-4549-A664-C4F856922EF4}" destId="{C951233D-6007-42E5-8493-2DE330813C2C}" srcOrd="8" destOrd="0" presId="urn:microsoft.com/office/officeart/2005/8/layout/default"/>
    <dgm:cxn modelId="{650800C0-FC75-4D96-8465-D84FAE98E726}" type="presParOf" srcId="{E903615F-7378-4549-A664-C4F856922EF4}" destId="{9262AEC3-98FC-41B1-BCE2-B44F7A6BCF9F}" srcOrd="9" destOrd="0" presId="urn:microsoft.com/office/officeart/2005/8/layout/default"/>
    <dgm:cxn modelId="{7892B66F-A9BD-4936-A532-07BED23EE1FB}" type="presParOf" srcId="{E903615F-7378-4549-A664-C4F856922EF4}" destId="{1B9864F9-4BD9-41D6-A77F-D0C4BD022C1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BF917-4790-41B2-B54A-6352BF099445}">
      <dsp:nvSpPr>
        <dsp:cNvPr id="0" name=""/>
        <dsp:cNvSpPr/>
      </dsp:nvSpPr>
      <dsp:spPr>
        <a:xfrm>
          <a:off x="0" y="48816"/>
          <a:ext cx="2309812" cy="1371598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Detail communication plan for all stakeholders </a:t>
          </a:r>
          <a:endParaRPr lang="en-US" sz="1800" kern="1200" dirty="0"/>
        </a:p>
      </dsp:txBody>
      <dsp:txXfrm>
        <a:off x="0" y="48816"/>
        <a:ext cx="2309812" cy="1371598"/>
      </dsp:txXfrm>
    </dsp:sp>
    <dsp:sp modelId="{77F62C25-C68C-45A9-ADFF-4B184D42BC12}">
      <dsp:nvSpPr>
        <dsp:cNvPr id="0" name=""/>
        <dsp:cNvSpPr/>
      </dsp:nvSpPr>
      <dsp:spPr>
        <a:xfrm>
          <a:off x="2540793" y="41671"/>
          <a:ext cx="2309812" cy="1385887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Short, frequent communications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(early and often)</a:t>
          </a:r>
          <a:endParaRPr lang="en-US" sz="1800" kern="1200" dirty="0">
            <a:latin typeface="Calibri" panose="020F0502020204030204" pitchFamily="34" charset="0"/>
          </a:endParaRPr>
        </a:p>
      </dsp:txBody>
      <dsp:txXfrm>
        <a:off x="2540793" y="41671"/>
        <a:ext cx="2309812" cy="1385887"/>
      </dsp:txXfrm>
    </dsp:sp>
    <dsp:sp modelId="{5D9079ED-AB20-46FA-B861-FE038F4C721E}">
      <dsp:nvSpPr>
        <dsp:cNvPr id="0" name=""/>
        <dsp:cNvSpPr/>
      </dsp:nvSpPr>
      <dsp:spPr>
        <a:xfrm>
          <a:off x="5081587" y="41671"/>
          <a:ext cx="2309812" cy="1385887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Communication scripts for Senior HR Leaders</a:t>
          </a:r>
          <a:endParaRPr lang="en-US" sz="1800" kern="1200" dirty="0">
            <a:latin typeface="Calibri" panose="020F0502020204030204" pitchFamily="34" charset="0"/>
          </a:endParaRPr>
        </a:p>
      </dsp:txBody>
      <dsp:txXfrm>
        <a:off x="5081587" y="41671"/>
        <a:ext cx="2309812" cy="1385887"/>
      </dsp:txXfrm>
    </dsp:sp>
    <dsp:sp modelId="{4CFAF520-31E2-4B3B-9D66-92B69A9F29E6}">
      <dsp:nvSpPr>
        <dsp:cNvPr id="0" name=""/>
        <dsp:cNvSpPr/>
      </dsp:nvSpPr>
      <dsp:spPr>
        <a:xfrm>
          <a:off x="0" y="1677083"/>
          <a:ext cx="2309812" cy="1385887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Success stories</a:t>
          </a:r>
          <a:endParaRPr lang="en-US" sz="1800" kern="1200" dirty="0">
            <a:latin typeface="Calibri" panose="020F0502020204030204" pitchFamily="34" charset="0"/>
          </a:endParaRPr>
        </a:p>
      </dsp:txBody>
      <dsp:txXfrm>
        <a:off x="0" y="1677083"/>
        <a:ext cx="2309812" cy="1385887"/>
      </dsp:txXfrm>
    </dsp:sp>
    <dsp:sp modelId="{C951233D-6007-42E5-8493-2DE330813C2C}">
      <dsp:nvSpPr>
        <dsp:cNvPr id="0" name=""/>
        <dsp:cNvSpPr/>
      </dsp:nvSpPr>
      <dsp:spPr>
        <a:xfrm>
          <a:off x="2587128" y="1677083"/>
          <a:ext cx="2309812" cy="1385887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WIIFM messages</a:t>
          </a:r>
          <a:endParaRPr lang="en-US" sz="1800" kern="1200" dirty="0">
            <a:latin typeface="Calibri" panose="020F0502020204030204" pitchFamily="34" charset="0"/>
          </a:endParaRPr>
        </a:p>
      </dsp:txBody>
      <dsp:txXfrm>
        <a:off x="2587128" y="1677083"/>
        <a:ext cx="2309812" cy="1385887"/>
      </dsp:txXfrm>
    </dsp:sp>
    <dsp:sp modelId="{1B9864F9-4BD9-41D6-A77F-D0C4BD022C18}">
      <dsp:nvSpPr>
        <dsp:cNvPr id="0" name=""/>
        <dsp:cNvSpPr/>
      </dsp:nvSpPr>
      <dsp:spPr>
        <a:xfrm>
          <a:off x="5081587" y="1686341"/>
          <a:ext cx="2309812" cy="1385887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Varied methods,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multiple audiences</a:t>
          </a:r>
          <a:endParaRPr lang="en-US" sz="1800" kern="1200" dirty="0">
            <a:latin typeface="Calibri" panose="020F0502020204030204" pitchFamily="34" charset="0"/>
          </a:endParaRPr>
        </a:p>
      </dsp:txBody>
      <dsp:txXfrm>
        <a:off x="5081587" y="1686341"/>
        <a:ext cx="2309812" cy="1385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65017E1F-BC6B-154B-A0A8-700CE64858CB}" type="datetimeFigureOut">
              <a:rPr lang="en-US"/>
              <a:pPr>
                <a:defRPr/>
              </a:pPr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89B84E7-71BB-8345-AFF2-E739244EE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65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5BD7E668-41CA-5A43-9AB8-1D8976F73BAE}" type="datetimeFigureOut">
              <a:rPr lang="en-US"/>
              <a:pPr>
                <a:defRPr/>
              </a:pPr>
              <a:t>7/17/2019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95CC0CA-4473-F442-935C-D89996D57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50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CC0CA-4473-F442-935C-D89996D57D7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93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CC0CA-4473-F442-935C-D89996D57D7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22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CC0CA-4473-F442-935C-D89996D57D7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09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1182688"/>
            <a:ext cx="4251325" cy="3187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7268" y="4548137"/>
            <a:ext cx="5731651" cy="3721788"/>
          </a:xfrm>
          <a:prstGeom prst="rect">
            <a:avLst/>
          </a:prstGeom>
        </p:spPr>
        <p:txBody>
          <a:bodyPr lIns="93151" tIns="46575" rIns="93151" bIns="46575"/>
          <a:lstStyle/>
          <a:p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7EC1-7DAB-4B35-87C6-E29B75B086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65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CC0CA-4473-F442-935C-D89996D57D7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97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5CC0CA-4473-F442-935C-D89996D57D7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9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743199"/>
            <a:ext cx="6858000" cy="766763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5889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F72E5-BAAA-A245-BB52-C5754B46161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pic>
        <p:nvPicPr>
          <p:cNvPr id="7" name="Picture 6" descr="Talent@IowaBLACK&amp;GOLD.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559355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9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06523-DCC7-664C-96EC-A315CD0571A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9894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D0FC5-4EC2-CE4D-BAD1-33C92F58F6F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6241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FF86B-BD99-324D-874D-AE378C5DA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7548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667000"/>
            <a:ext cx="7886700" cy="60007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276600"/>
            <a:ext cx="7886700" cy="685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F8AFC-30FD-4349-BF00-47AA7E1999A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pic>
        <p:nvPicPr>
          <p:cNvPr id="7" name="Picture 6" descr="Talent@IowaBLACK&amp;GOLD.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559355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7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6195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219200"/>
            <a:ext cx="36195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6362F-3DD1-3F41-A7A9-8307F62BCD1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4167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-30163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95400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133600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95400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33600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9F1C0-92F8-2249-A0C1-2A9A1D93343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8370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16554-AB04-CA4C-984C-19558FABA5F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762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9BB4-7A86-9E4E-8761-47A7D323FDB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4306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04800"/>
            <a:ext cx="2949575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60960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903412"/>
            <a:ext cx="2949575" cy="3506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07867-343E-A94E-8116-661D2A32B1E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6615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28600"/>
            <a:ext cx="2949575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45720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9050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325B4-B58A-5949-B1E9-51AD92B9113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8829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smtClean="0"/>
              <a:t>Click to edit Master title style</a:t>
            </a:r>
            <a:endParaRPr lang="en-US" altLang="x-none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143000"/>
            <a:ext cx="7391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smtClean="0"/>
              <a:t>Click to edit Master text styles</a:t>
            </a:r>
          </a:p>
          <a:p>
            <a:pPr lvl="1"/>
            <a:r>
              <a:rPr lang="en-US" altLang="x-none" smtClean="0"/>
              <a:t>Second level</a:t>
            </a:r>
          </a:p>
          <a:p>
            <a:pPr lvl="2"/>
            <a:r>
              <a:rPr lang="en-US" altLang="x-none" smtClean="0"/>
              <a:t>Third level</a:t>
            </a:r>
          </a:p>
          <a:p>
            <a:pPr lvl="3"/>
            <a:r>
              <a:rPr lang="en-US" altLang="x-none" smtClean="0"/>
              <a:t>Fourth level</a:t>
            </a:r>
          </a:p>
          <a:p>
            <a:pPr lvl="4"/>
            <a:r>
              <a:rPr lang="en-US" altLang="x-none" smtClean="0"/>
              <a:t>Fifth level</a:t>
            </a:r>
            <a:endParaRPr lang="en-US" altLang="x-none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770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421D8EE-67F0-E540-9A13-AB4990C9B72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932488"/>
            <a:ext cx="32004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30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Calibri"/>
          <a:ea typeface="+mj-ea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0"/>
        </a:spcBef>
        <a:spcAft>
          <a:spcPts val="600"/>
        </a:spcAft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1" fontAlgn="base" hangingPunct="1">
        <a:lnSpc>
          <a:spcPct val="90000"/>
        </a:lnSpc>
        <a:spcBef>
          <a:spcPts val="0"/>
        </a:spcBef>
        <a:spcAft>
          <a:spcPts val="600"/>
        </a:spcAft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1" fontAlgn="base" hangingPunct="1">
        <a:lnSpc>
          <a:spcPct val="90000"/>
        </a:lnSpc>
        <a:spcBef>
          <a:spcPts val="0"/>
        </a:spcBef>
        <a:spcAft>
          <a:spcPts val="600"/>
        </a:spcAft>
        <a:buChar char="•"/>
        <a:defRPr sz="18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1" fontAlgn="base" hangingPunct="1">
        <a:lnSpc>
          <a:spcPct val="90000"/>
        </a:lnSpc>
        <a:spcBef>
          <a:spcPts val="0"/>
        </a:spcBef>
        <a:spcAft>
          <a:spcPts val="600"/>
        </a:spcAft>
        <a:buChar char="–"/>
        <a:defRPr sz="16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rtl="0" eaLnBrk="1" fontAlgn="base" hangingPunct="1">
        <a:lnSpc>
          <a:spcPct val="90000"/>
        </a:lnSpc>
        <a:spcBef>
          <a:spcPts val="0"/>
        </a:spcBef>
        <a:spcAft>
          <a:spcPts val="600"/>
        </a:spcAft>
        <a:buChar char="»"/>
        <a:defRPr sz="16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2438400"/>
            <a:ext cx="7620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1" dirty="0" smtClean="0"/>
          </a:p>
          <a:p>
            <a:r>
              <a:rPr lang="en-US" sz="1800" b="1" dirty="0" smtClean="0"/>
              <a:t>Agenda –April 12, 2018</a:t>
            </a:r>
          </a:p>
          <a:p>
            <a:r>
              <a:rPr lang="en-US" sz="1800" dirty="0" smtClean="0"/>
              <a:t>• </a:t>
            </a:r>
            <a:r>
              <a:rPr lang="en-US" sz="1800" dirty="0" err="1" smtClean="0"/>
              <a:t>Talent@Iowa</a:t>
            </a:r>
            <a:r>
              <a:rPr lang="en-US" sz="1800" dirty="0" smtClean="0"/>
              <a:t> </a:t>
            </a:r>
            <a:r>
              <a:rPr lang="en-US" sz="1800" dirty="0"/>
              <a:t>updates – Keith and Angie</a:t>
            </a:r>
          </a:p>
          <a:p>
            <a:r>
              <a:rPr lang="en-US" sz="1800" dirty="0"/>
              <a:t>- </a:t>
            </a:r>
            <a:r>
              <a:rPr lang="en-US" sz="1800" dirty="0" smtClean="0"/>
              <a:t>Jobs </a:t>
            </a:r>
            <a:r>
              <a:rPr lang="en-US" sz="1800" dirty="0"/>
              <a:t>New Website Design concept – Keith and Angie</a:t>
            </a:r>
          </a:p>
          <a:p>
            <a:r>
              <a:rPr lang="en-US" sz="1800" dirty="0" smtClean="0"/>
              <a:t>- </a:t>
            </a:r>
            <a:r>
              <a:rPr lang="en-US" sz="1800" dirty="0"/>
              <a:t>Communication Talking Points  – Lin</a:t>
            </a:r>
          </a:p>
          <a:p>
            <a:r>
              <a:rPr lang="en-US" sz="1800" dirty="0" smtClean="0"/>
              <a:t>- Summary </a:t>
            </a:r>
            <a:r>
              <a:rPr lang="en-US" sz="1800" dirty="0"/>
              <a:t>of change management conversations </a:t>
            </a:r>
            <a:r>
              <a:rPr lang="en-US" sz="1800" dirty="0" smtClean="0"/>
              <a:t>-Teresa</a:t>
            </a:r>
            <a:endParaRPr lang="en-US" sz="1800" dirty="0"/>
          </a:p>
          <a:p>
            <a:r>
              <a:rPr lang="en-US" sz="1800" dirty="0" smtClean="0"/>
              <a:t>• Talent </a:t>
            </a:r>
            <a:r>
              <a:rPr lang="en-US" sz="1800" dirty="0"/>
              <a:t>Acquisition Strategy preliminary discussion – Attract, Engage, Recruit- Joni and Talent Acquisition Team </a:t>
            </a:r>
            <a:r>
              <a:rPr lang="en-US" sz="1800" dirty="0" smtClean="0"/>
              <a:t>(Jan, </a:t>
            </a:r>
            <a:r>
              <a:rPr lang="en-US" sz="1800" dirty="0"/>
              <a:t>Wanda, Keith)</a:t>
            </a:r>
          </a:p>
          <a:p>
            <a:pPr lvl="0"/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857250"/>
            <a:ext cx="8572500" cy="857250"/>
          </a:xfrm>
        </p:spPr>
        <p:txBody>
          <a:bodyPr/>
          <a:lstStyle/>
          <a:p>
            <a:pPr algn="l"/>
            <a:r>
              <a:rPr lang="en-US" sz="2100" dirty="0">
                <a:latin typeface="Copperplate Gothic Bold" panose="020E0705020206020404" pitchFamily="34" charset="0"/>
              </a:rPr>
              <a:t>Goals &amp; Objectives: Outcomes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765278"/>
            <a:ext cx="7818120" cy="623593"/>
          </a:xfrm>
          <a:solidFill>
            <a:schemeClr val="tx1"/>
          </a:solidFill>
          <a:effectLst>
            <a:glow rad="63500">
              <a:schemeClr val="accent4">
                <a:satMod val="175000"/>
                <a:alpha val="49000"/>
              </a:schemeClr>
            </a:glow>
            <a:outerShdw blurRad="203200" dist="152400" dir="282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750" b="1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1500" b="1" dirty="0">
                <a:solidFill>
                  <a:schemeClr val="bg1"/>
                </a:solidFill>
              </a:rPr>
              <a:t>Determine mitigating strategies for identified risks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7375-065F-48DB-8223-DFDBFF834248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0080" y="2779981"/>
            <a:ext cx="7818120" cy="61472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63500">
              <a:schemeClr val="accent4">
                <a:satMod val="175000"/>
                <a:alpha val="49000"/>
              </a:schemeClr>
            </a:glow>
            <a:outerShdw blurRad="203200" dist="152400" dir="282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•"/>
              <a:defRPr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17910" indent="-16073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–"/>
              <a:defRPr sz="1125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42938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•"/>
              <a:defRPr sz="1013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900113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–"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157288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»"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en-US" sz="750" b="1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1500" b="1" dirty="0">
                <a:solidFill>
                  <a:schemeClr val="bg1"/>
                </a:solidFill>
              </a:rPr>
              <a:t>Leverage insights to strengthen training and communication plans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0080" y="3817079"/>
            <a:ext cx="7818120" cy="65967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63500">
              <a:schemeClr val="accent4">
                <a:satMod val="175000"/>
                <a:alpha val="49000"/>
              </a:schemeClr>
            </a:glow>
            <a:outerShdw blurRad="203200" dist="152400" dir="282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•"/>
              <a:defRPr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17910" indent="-16073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–"/>
              <a:defRPr sz="1125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42938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•"/>
              <a:defRPr sz="1013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900113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–"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157288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»"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en-US" sz="750" b="1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1500" b="1" dirty="0">
                <a:solidFill>
                  <a:schemeClr val="bg1"/>
                </a:solidFill>
              </a:rPr>
              <a:t>Identify preferred recruiter model (for each organization) and potential recruiters</a:t>
            </a:r>
          </a:p>
        </p:txBody>
      </p:sp>
    </p:spTree>
    <p:extLst>
      <p:ext uri="{BB962C8B-B14F-4D97-AF65-F5344CB8AC3E}">
        <p14:creationId xmlns:p14="http://schemas.microsoft.com/office/powerpoint/2010/main" val="116890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>
            <a:stCxn id="6" idx="6"/>
          </p:cNvCxnSpPr>
          <p:nvPr/>
        </p:nvCxnSpPr>
        <p:spPr bwMode="auto">
          <a:xfrm flipV="1">
            <a:off x="4182973" y="3183975"/>
            <a:ext cx="1455233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7375-065F-48DB-8223-DFDBFF834248}" type="slidenum">
              <a:rPr lang="en-US" smtClean="0"/>
              <a:t>11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7692" y="1134914"/>
            <a:ext cx="39496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latin typeface="Copperplate Gothic Bold" panose="020E0705020206020404" pitchFamily="34" charset="0"/>
              </a:rPr>
              <a:t>Three-Pronged Assessment Approach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568446" y="2493697"/>
            <a:ext cx="1335498" cy="1255436"/>
            <a:chOff x="3228050" y="880196"/>
            <a:chExt cx="1725662" cy="1725662"/>
          </a:xfr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3228050" y="880196"/>
              <a:ext cx="1725662" cy="1725662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Oval 5"/>
            <p:cNvSpPr txBox="1"/>
            <p:nvPr/>
          </p:nvSpPr>
          <p:spPr>
            <a:xfrm>
              <a:off x="3456806" y="1322654"/>
              <a:ext cx="1329233" cy="83792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478" tIns="10478" rIns="10478" bIns="10478" numCol="1" spcCol="1270" anchor="ctr" anchorCtr="0">
              <a:noAutofit/>
            </a:bodyPr>
            <a:lstStyle/>
            <a:p>
              <a:pPr algn="ctr" defTabSz="73342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500" dirty="0">
                  <a:solidFill>
                    <a:schemeClr val="tx1"/>
                  </a:solidFill>
                </a:rPr>
                <a:t>Core Project Team Interviews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1962257" y="2044632"/>
            <a:ext cx="2220716" cy="22786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cxnSp>
        <p:nvCxnSpPr>
          <p:cNvPr id="20" name="Straight Connector 19"/>
          <p:cNvCxnSpPr/>
          <p:nvPr/>
        </p:nvCxnSpPr>
        <p:spPr bwMode="auto">
          <a:xfrm>
            <a:off x="3973364" y="3864318"/>
            <a:ext cx="762525" cy="2794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2200422" y="2946206"/>
            <a:ext cx="174438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50" dirty="0"/>
              <a:t>Change Readiness</a:t>
            </a:r>
            <a:br>
              <a:rPr lang="en-US" sz="1650" dirty="0"/>
            </a:br>
            <a:r>
              <a:rPr lang="en-US" sz="1650" dirty="0"/>
              <a:t> Assessment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26280" y="3696620"/>
            <a:ext cx="1310864" cy="1273503"/>
            <a:chOff x="1806798" y="3195671"/>
            <a:chExt cx="1725662" cy="1725662"/>
          </a:xfr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806798" y="3195671"/>
              <a:ext cx="1725662" cy="1725662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Oval 7"/>
            <p:cNvSpPr txBox="1"/>
            <p:nvPr/>
          </p:nvSpPr>
          <p:spPr>
            <a:xfrm>
              <a:off x="2113007" y="3527953"/>
              <a:ext cx="1157566" cy="99809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478" tIns="10478" rIns="10478" bIns="10478" numCol="1" spcCol="1270" anchor="ctr" anchorCtr="0">
              <a:noAutofit/>
            </a:bodyPr>
            <a:lstStyle/>
            <a:p>
              <a:pPr algn="ctr" defTabSz="73342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500" dirty="0">
                  <a:solidFill>
                    <a:schemeClr val="tx1"/>
                  </a:solidFill>
                </a:rPr>
                <a:t>Senior HR Leader Interviews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4327342" y="1407880"/>
            <a:ext cx="1310864" cy="12735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Rectangle 1"/>
          <p:cNvSpPr/>
          <p:nvPr/>
        </p:nvSpPr>
        <p:spPr>
          <a:xfrm>
            <a:off x="4390928" y="1746843"/>
            <a:ext cx="118369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33425">
              <a:lnSpc>
                <a:spcPct val="90000"/>
              </a:lnSpc>
              <a:spcAft>
                <a:spcPct val="35000"/>
              </a:spcAft>
            </a:pPr>
            <a:r>
              <a:rPr lang="en-US" sz="1500" dirty="0"/>
              <a:t>Governance Council Discussion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4042352" y="2373630"/>
            <a:ext cx="354166" cy="1905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612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57250"/>
            <a:ext cx="9144001" cy="4142603"/>
          </a:xfrm>
          <a:solidFill>
            <a:schemeClr val="tx1"/>
          </a:solidFill>
        </p:spPr>
        <p:txBody>
          <a:bodyPr/>
          <a:lstStyle/>
          <a:p>
            <a:pPr marL="0" indent="0">
              <a:spcBef>
                <a:spcPts val="4950"/>
              </a:spcBef>
              <a:buNone/>
            </a:pPr>
            <a:endParaRPr lang="en-US" sz="2100" b="1" dirty="0">
              <a:solidFill>
                <a:schemeClr val="bg1"/>
              </a:solidFill>
            </a:endParaRPr>
          </a:p>
          <a:p>
            <a:pPr marL="0" indent="0">
              <a:spcBef>
                <a:spcPts val="4950"/>
              </a:spcBef>
              <a:buNone/>
            </a:pPr>
            <a:endParaRPr lang="en-US" sz="2100" b="1" dirty="0">
              <a:solidFill>
                <a:schemeClr val="bg1"/>
              </a:solidFill>
            </a:endParaRPr>
          </a:p>
          <a:p>
            <a:pPr marL="685800" indent="0" algn="ctr">
              <a:spcBef>
                <a:spcPts val="3150"/>
              </a:spcBef>
              <a:buNone/>
            </a:pPr>
            <a:r>
              <a:rPr lang="en-US" sz="3000" b="1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Results &amp; Next Steps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7375-065F-48DB-8223-DFDBFF8342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819" y="837710"/>
            <a:ext cx="8572500" cy="857250"/>
          </a:xfrm>
        </p:spPr>
        <p:txBody>
          <a:bodyPr/>
          <a:lstStyle/>
          <a:p>
            <a:pPr algn="l"/>
            <a:r>
              <a:rPr lang="en-US" sz="2100" dirty="0">
                <a:latin typeface="Copperplate Gothic Bold" panose="020E0705020206020404" pitchFamily="34" charset="0"/>
              </a:rPr>
              <a:t>Senior HR Leader Interviews:</a:t>
            </a:r>
            <a:br>
              <a:rPr lang="en-US" sz="2100" dirty="0">
                <a:latin typeface="Copperplate Gothic Bold" panose="020E0705020206020404" pitchFamily="34" charset="0"/>
              </a:rPr>
            </a:br>
            <a:r>
              <a:rPr lang="en-US" sz="1800" dirty="0">
                <a:latin typeface="Copperplate Gothic Bold" panose="020E0705020206020404" pitchFamily="34" charset="0"/>
              </a:rPr>
              <a:t>Lessons Learned/Recommendations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655033"/>
            <a:ext cx="7818120" cy="718237"/>
          </a:xfrm>
          <a:solidFill>
            <a:schemeClr val="tx1"/>
          </a:solidFill>
          <a:effectLst>
            <a:glow rad="63500">
              <a:schemeClr val="accent4">
                <a:satMod val="175000"/>
                <a:alpha val="49000"/>
              </a:schemeClr>
            </a:glow>
            <a:outerShdw blurRad="203200" dist="152400" dir="282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             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	</a:t>
            </a:r>
            <a:r>
              <a:rPr lang="en-US" sz="1350" b="1" dirty="0">
                <a:solidFill>
                  <a:schemeClr val="bg1"/>
                </a:solidFill>
              </a:rPr>
              <a:t>Clarity is key:  role definitions, timelines, expectations, data.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7375-065F-48DB-8223-DFDBFF834248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00897" y="2497224"/>
            <a:ext cx="7457303" cy="7182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63500">
              <a:schemeClr val="accent4">
                <a:satMod val="175000"/>
                <a:alpha val="49000"/>
              </a:schemeClr>
            </a:glow>
            <a:outerShdw blurRad="203200" dist="152400" dir="282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•"/>
              <a:defRPr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17910" indent="-16073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–"/>
              <a:defRPr sz="1125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42938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•"/>
              <a:defRPr sz="1013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900113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–"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157288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»"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               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	</a:t>
            </a:r>
            <a:r>
              <a:rPr lang="en-US" b="1" dirty="0">
                <a:solidFill>
                  <a:schemeClr val="bg1"/>
                </a:solidFill>
              </a:rPr>
              <a:t>Communication and training:  frequent, multi-level  communication with scripts, time to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prepare, and opportunity for input/feedback.  In-depth training heavy on visuals.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38480" y="3320105"/>
            <a:ext cx="7319720" cy="7182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63500">
              <a:schemeClr val="accent4">
                <a:satMod val="175000"/>
                <a:alpha val="49000"/>
              </a:schemeClr>
            </a:glow>
            <a:outerShdw blurRad="203200" dist="152400" dir="282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•"/>
              <a:defRPr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17910" indent="-16073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–"/>
              <a:defRPr sz="1125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42938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•"/>
              <a:defRPr sz="1013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900113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–"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157288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»"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             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	</a:t>
            </a:r>
            <a:r>
              <a:rPr lang="en-US" b="1" dirty="0">
                <a:solidFill>
                  <a:schemeClr val="bg1"/>
                </a:solidFill>
              </a:rPr>
              <a:t>Support before, during, and after the transition.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000898" y="4158434"/>
            <a:ext cx="7457302" cy="7182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63500">
              <a:schemeClr val="accent4">
                <a:satMod val="175000"/>
                <a:alpha val="49000"/>
              </a:schemeClr>
            </a:glow>
            <a:outerShdw blurRad="203200" dist="152400" dir="282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•"/>
              <a:defRPr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17910" indent="-16073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–"/>
              <a:defRPr sz="1125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42938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•"/>
              <a:defRPr sz="1013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900113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–"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157288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»"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      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	</a:t>
            </a:r>
            <a:r>
              <a:rPr lang="en-US" b="1" dirty="0">
                <a:solidFill>
                  <a:schemeClr val="bg1"/>
                </a:solidFill>
              </a:rPr>
              <a:t>Positive about the new system and ready (generally) to transition toward a shared/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centralized model.	Eager for	assistance from project team during the transition.</a:t>
            </a:r>
          </a:p>
        </p:txBody>
      </p:sp>
      <p:sp>
        <p:nvSpPr>
          <p:cNvPr id="9" name="Block Arc 8"/>
          <p:cNvSpPr/>
          <p:nvPr/>
        </p:nvSpPr>
        <p:spPr>
          <a:xfrm>
            <a:off x="-4213045" y="806458"/>
            <a:ext cx="5351525" cy="4749449"/>
          </a:xfrm>
          <a:prstGeom prst="blockArc">
            <a:avLst>
              <a:gd name="adj1" fmla="val 18900000"/>
              <a:gd name="adj2" fmla="val 2700000"/>
              <a:gd name="adj3" fmla="val 281"/>
            </a:avLst>
          </a:prstGeom>
          <a:ln>
            <a:solidFill>
              <a:srgbClr val="0C2C56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287925" y="1607137"/>
            <a:ext cx="850555" cy="812630"/>
          </a:xfrm>
          <a:prstGeom prst="ellipse">
            <a:avLst/>
          </a:prstGeom>
          <a:ln>
            <a:solidFill>
              <a:srgbClr val="0C2C56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694800" y="2420158"/>
            <a:ext cx="850555" cy="812630"/>
          </a:xfrm>
          <a:prstGeom prst="ellipse">
            <a:avLst/>
          </a:prstGeom>
          <a:ln>
            <a:solidFill>
              <a:srgbClr val="0C2C56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11"/>
          <p:cNvSpPr/>
          <p:nvPr/>
        </p:nvSpPr>
        <p:spPr>
          <a:xfrm>
            <a:off x="768937" y="3298216"/>
            <a:ext cx="850555" cy="812630"/>
          </a:xfrm>
          <a:prstGeom prst="ellipse">
            <a:avLst/>
          </a:prstGeom>
          <a:ln>
            <a:solidFill>
              <a:srgbClr val="0C2C56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Oval 12"/>
          <p:cNvSpPr/>
          <p:nvPr/>
        </p:nvSpPr>
        <p:spPr>
          <a:xfrm>
            <a:off x="374778" y="4111237"/>
            <a:ext cx="850555" cy="812630"/>
          </a:xfrm>
          <a:prstGeom prst="ellipse">
            <a:avLst/>
          </a:prstGeom>
          <a:ln>
            <a:solidFill>
              <a:srgbClr val="0C2C56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/>
          <p:cNvSpPr txBox="1"/>
          <p:nvPr/>
        </p:nvSpPr>
        <p:spPr>
          <a:xfrm>
            <a:off x="441960" y="1725178"/>
            <a:ext cx="558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libri" panose="020F0502020204030204" pitchFamily="34" charset="0"/>
              </a:rPr>
              <a:t>1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9010" y="2547037"/>
            <a:ext cx="558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libri" panose="020F0502020204030204" pitchFamily="34" charset="0"/>
              </a:rPr>
              <a:t>2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6620" y="3424261"/>
            <a:ext cx="558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libri" panose="020F0502020204030204" pitchFamily="34" charset="0"/>
              </a:rPr>
              <a:t>3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586" y="4230937"/>
            <a:ext cx="558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libri" panose="020F0502020204030204" pitchFamily="34" charset="0"/>
              </a:rPr>
              <a:t>4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819" y="837710"/>
            <a:ext cx="8572500" cy="857250"/>
          </a:xfrm>
        </p:spPr>
        <p:txBody>
          <a:bodyPr/>
          <a:lstStyle/>
          <a:p>
            <a:pPr algn="l"/>
            <a:r>
              <a:rPr lang="en-US" sz="2100" dirty="0">
                <a:latin typeface="Copperplate Gothic Bold" panose="020E0705020206020404" pitchFamily="34" charset="0"/>
              </a:rPr>
              <a:t>Governance Council Discussion:</a:t>
            </a:r>
            <a:br>
              <a:rPr lang="en-US" sz="2100" dirty="0">
                <a:latin typeface="Copperplate Gothic Bold" panose="020E0705020206020404" pitchFamily="34" charset="0"/>
              </a:rPr>
            </a:br>
            <a:r>
              <a:rPr lang="en-US" sz="1800" dirty="0">
                <a:latin typeface="Copperplate Gothic Bold" panose="020E0705020206020404" pitchFamily="34" charset="0"/>
              </a:rPr>
              <a:t>Lessons Learned/Recommendations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621" y="1655033"/>
            <a:ext cx="7541580" cy="718237"/>
          </a:xfrm>
          <a:solidFill>
            <a:schemeClr val="tx1"/>
          </a:solidFill>
          <a:effectLst>
            <a:glow rad="63500">
              <a:schemeClr val="accent4">
                <a:satMod val="175000"/>
                <a:alpha val="49000"/>
              </a:schemeClr>
            </a:glow>
            <a:outerShdw blurRad="203200" dist="152400" dir="282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             </a:t>
            </a:r>
          </a:p>
          <a:p>
            <a:pPr marL="0" indent="0">
              <a:buNone/>
            </a:pPr>
            <a:r>
              <a:rPr lang="en-US" sz="1350" b="1" dirty="0">
                <a:solidFill>
                  <a:schemeClr val="bg1"/>
                </a:solidFill>
              </a:rPr>
              <a:t>	The Governance Council is ready to be a 2-way communication conduit for the project.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7375-065F-48DB-8223-DFDBFF834248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02691" y="2497224"/>
            <a:ext cx="7155509" cy="7182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63500">
              <a:schemeClr val="accent4">
                <a:satMod val="175000"/>
                <a:alpha val="49000"/>
              </a:schemeClr>
            </a:glow>
            <a:outerShdw blurRad="203200" dist="152400" dir="282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•"/>
              <a:defRPr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17910" indent="-16073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–"/>
              <a:defRPr sz="1125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42938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•"/>
              <a:defRPr sz="1013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900113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–"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157288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»"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Transparency is key to engagement.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86163" y="3320105"/>
            <a:ext cx="7172037" cy="7182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63500">
              <a:schemeClr val="accent4">
                <a:satMod val="175000"/>
                <a:alpha val="49000"/>
              </a:schemeClr>
            </a:glow>
            <a:outerShdw blurRad="203200" dist="152400" dir="282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•"/>
              <a:defRPr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17910" indent="-16073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–"/>
              <a:defRPr sz="1125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42938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•"/>
              <a:defRPr sz="1013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900113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–"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157288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»"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Short, frequent communications (early and often) should be tailored to different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audiences and focused on stories and </a:t>
            </a:r>
            <a:r>
              <a:rPr lang="en-US" b="1" dirty="0" err="1">
                <a:solidFill>
                  <a:schemeClr val="bg1"/>
                </a:solidFill>
              </a:rPr>
              <a:t>wiifm</a:t>
            </a:r>
            <a:r>
              <a:rPr lang="en-US" b="1" dirty="0">
                <a:solidFill>
                  <a:schemeClr val="bg1"/>
                </a:solidFill>
              </a:rPr>
              <a:t> messages.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16620" y="4158434"/>
            <a:ext cx="7541580" cy="7182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63500">
              <a:schemeClr val="accent4">
                <a:satMod val="175000"/>
                <a:alpha val="49000"/>
              </a:schemeClr>
            </a:glow>
            <a:outerShdw blurRad="203200" dist="152400" dir="282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•"/>
              <a:defRPr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17910" indent="-16073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–"/>
              <a:defRPr sz="1125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42938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•"/>
              <a:defRPr sz="1013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900113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–"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157288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»"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A variety of training should be offered at different levels and provided in small snippets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(available online and offline).</a:t>
            </a:r>
          </a:p>
        </p:txBody>
      </p:sp>
      <p:sp>
        <p:nvSpPr>
          <p:cNvPr id="9" name="Block Arc 8"/>
          <p:cNvSpPr/>
          <p:nvPr/>
        </p:nvSpPr>
        <p:spPr>
          <a:xfrm>
            <a:off x="-4213045" y="806458"/>
            <a:ext cx="5351525" cy="4749449"/>
          </a:xfrm>
          <a:prstGeom prst="blockArc">
            <a:avLst>
              <a:gd name="adj1" fmla="val 18900000"/>
              <a:gd name="adj2" fmla="val 2700000"/>
              <a:gd name="adj3" fmla="val 281"/>
            </a:avLst>
          </a:prstGeom>
          <a:ln>
            <a:solidFill>
              <a:srgbClr val="0C2C56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287925" y="1607137"/>
            <a:ext cx="850555" cy="812630"/>
          </a:xfrm>
          <a:prstGeom prst="ellipse">
            <a:avLst/>
          </a:prstGeom>
          <a:ln>
            <a:solidFill>
              <a:srgbClr val="0C2C56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694800" y="2420158"/>
            <a:ext cx="850555" cy="812630"/>
          </a:xfrm>
          <a:prstGeom prst="ellipse">
            <a:avLst/>
          </a:prstGeom>
          <a:ln>
            <a:solidFill>
              <a:srgbClr val="0C2C56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11"/>
          <p:cNvSpPr/>
          <p:nvPr/>
        </p:nvSpPr>
        <p:spPr>
          <a:xfrm>
            <a:off x="768937" y="3298216"/>
            <a:ext cx="850555" cy="812630"/>
          </a:xfrm>
          <a:prstGeom prst="ellipse">
            <a:avLst/>
          </a:prstGeom>
          <a:ln>
            <a:solidFill>
              <a:srgbClr val="0C2C56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Oval 12"/>
          <p:cNvSpPr/>
          <p:nvPr/>
        </p:nvSpPr>
        <p:spPr>
          <a:xfrm>
            <a:off x="374778" y="4111237"/>
            <a:ext cx="850555" cy="812630"/>
          </a:xfrm>
          <a:prstGeom prst="ellipse">
            <a:avLst/>
          </a:prstGeom>
          <a:ln>
            <a:solidFill>
              <a:srgbClr val="0C2C56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/>
          <p:cNvSpPr txBox="1"/>
          <p:nvPr/>
        </p:nvSpPr>
        <p:spPr>
          <a:xfrm>
            <a:off x="441960" y="1725178"/>
            <a:ext cx="558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libri" panose="020F0502020204030204" pitchFamily="34" charset="0"/>
              </a:rPr>
              <a:t>1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9010" y="2547037"/>
            <a:ext cx="558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libri" panose="020F0502020204030204" pitchFamily="34" charset="0"/>
              </a:rPr>
              <a:t>2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6620" y="3424261"/>
            <a:ext cx="558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libri" panose="020F0502020204030204" pitchFamily="34" charset="0"/>
              </a:rPr>
              <a:t>3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586" y="4230937"/>
            <a:ext cx="558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libri" panose="020F0502020204030204" pitchFamily="34" charset="0"/>
              </a:rPr>
              <a:t>4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819" y="837710"/>
            <a:ext cx="8572500" cy="857250"/>
          </a:xfrm>
        </p:spPr>
        <p:txBody>
          <a:bodyPr/>
          <a:lstStyle/>
          <a:p>
            <a:pPr algn="l"/>
            <a:r>
              <a:rPr lang="en-US" sz="2100" dirty="0">
                <a:latin typeface="Copperplate Gothic Bold" panose="020E0705020206020404" pitchFamily="34" charset="0"/>
              </a:rPr>
              <a:t>Core Project Team Interviews:</a:t>
            </a:r>
            <a:br>
              <a:rPr lang="en-US" sz="2100" dirty="0">
                <a:latin typeface="Copperplate Gothic Bold" panose="020E0705020206020404" pitchFamily="34" charset="0"/>
              </a:rPr>
            </a:br>
            <a:r>
              <a:rPr lang="en-US" sz="1800" dirty="0">
                <a:latin typeface="Copperplate Gothic Bold" panose="020E0705020206020404" pitchFamily="34" charset="0"/>
              </a:rPr>
              <a:t>Lessons Learned/Recommendations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655033"/>
            <a:ext cx="7818120" cy="718237"/>
          </a:xfrm>
          <a:solidFill>
            <a:schemeClr val="tx1"/>
          </a:solidFill>
          <a:effectLst>
            <a:glow rad="63500">
              <a:schemeClr val="accent4">
                <a:satMod val="175000"/>
                <a:alpha val="49000"/>
              </a:schemeClr>
            </a:glow>
            <a:outerShdw blurRad="203200" dist="152400" dir="282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             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	</a:t>
            </a:r>
            <a:r>
              <a:rPr lang="en-US" sz="1350" b="1" dirty="0">
                <a:solidFill>
                  <a:schemeClr val="bg1"/>
                </a:solidFill>
              </a:rPr>
              <a:t>Manage messages carefully:  different audiences, timing, methods, language, 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7375-065F-48DB-8223-DFDBFF834248}" type="slidenum">
              <a:rPr lang="en-US" smtClean="0"/>
              <a:t>15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00897" y="2497224"/>
            <a:ext cx="7457303" cy="7182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63500">
              <a:schemeClr val="accent4">
                <a:satMod val="175000"/>
                <a:alpha val="49000"/>
              </a:schemeClr>
            </a:glow>
            <a:outerShdw blurRad="203200" dist="152400" dir="282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•"/>
              <a:defRPr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17910" indent="-16073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–"/>
              <a:defRPr sz="1125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42938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•"/>
              <a:defRPr sz="1013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900113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–"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157288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»"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               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	</a:t>
            </a:r>
            <a:r>
              <a:rPr lang="en-US" b="1" dirty="0">
                <a:solidFill>
                  <a:schemeClr val="bg1"/>
                </a:solidFill>
              </a:rPr>
              <a:t>Prepare Senior HR Leaders and recruiters early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38480" y="3320105"/>
            <a:ext cx="7319720" cy="7182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63500">
              <a:schemeClr val="accent4">
                <a:satMod val="175000"/>
                <a:alpha val="49000"/>
              </a:schemeClr>
            </a:glow>
            <a:outerShdw blurRad="203200" dist="152400" dir="282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•"/>
              <a:defRPr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17910" indent="-16073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–"/>
              <a:defRPr sz="1125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42938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•"/>
              <a:defRPr sz="1013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900113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–"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157288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»"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             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	</a:t>
            </a:r>
            <a:r>
              <a:rPr lang="en-US" b="1" dirty="0">
                <a:solidFill>
                  <a:schemeClr val="bg1"/>
                </a:solidFill>
              </a:rPr>
              <a:t>Provide a variety of training methods for different audiences.  Ongoing support is key!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000898" y="4158434"/>
            <a:ext cx="7457302" cy="7182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63500">
              <a:schemeClr val="accent4">
                <a:satMod val="175000"/>
                <a:alpha val="49000"/>
              </a:schemeClr>
            </a:glow>
            <a:outerShdw blurRad="203200" dist="152400" dir="282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•"/>
              <a:defRPr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17910" indent="-16073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–"/>
              <a:defRPr sz="1125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42938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•"/>
              <a:defRPr sz="1013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900113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–"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157288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»"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      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bg1"/>
                </a:solidFill>
              </a:rPr>
              <a:t>	</a:t>
            </a:r>
            <a:r>
              <a:rPr lang="en-US" b="1" dirty="0">
                <a:solidFill>
                  <a:schemeClr val="bg1"/>
                </a:solidFill>
              </a:rPr>
              <a:t>Bring faculty along throughout the process.</a:t>
            </a:r>
          </a:p>
        </p:txBody>
      </p:sp>
      <p:sp>
        <p:nvSpPr>
          <p:cNvPr id="9" name="Block Arc 8"/>
          <p:cNvSpPr/>
          <p:nvPr/>
        </p:nvSpPr>
        <p:spPr>
          <a:xfrm>
            <a:off x="-4213045" y="806458"/>
            <a:ext cx="5351525" cy="4749449"/>
          </a:xfrm>
          <a:prstGeom prst="blockArc">
            <a:avLst>
              <a:gd name="adj1" fmla="val 18900000"/>
              <a:gd name="adj2" fmla="val 2700000"/>
              <a:gd name="adj3" fmla="val 281"/>
            </a:avLst>
          </a:prstGeom>
          <a:ln>
            <a:solidFill>
              <a:srgbClr val="0C2C56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287925" y="1607137"/>
            <a:ext cx="850555" cy="812630"/>
          </a:xfrm>
          <a:prstGeom prst="ellipse">
            <a:avLst/>
          </a:prstGeom>
          <a:ln>
            <a:solidFill>
              <a:srgbClr val="0C2C56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694800" y="2420158"/>
            <a:ext cx="850555" cy="812630"/>
          </a:xfrm>
          <a:prstGeom prst="ellipse">
            <a:avLst/>
          </a:prstGeom>
          <a:ln>
            <a:solidFill>
              <a:srgbClr val="0C2C56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11"/>
          <p:cNvSpPr/>
          <p:nvPr/>
        </p:nvSpPr>
        <p:spPr>
          <a:xfrm>
            <a:off x="768937" y="3298216"/>
            <a:ext cx="850555" cy="812630"/>
          </a:xfrm>
          <a:prstGeom prst="ellipse">
            <a:avLst/>
          </a:prstGeom>
          <a:ln>
            <a:solidFill>
              <a:srgbClr val="0C2C56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Oval 12"/>
          <p:cNvSpPr/>
          <p:nvPr/>
        </p:nvSpPr>
        <p:spPr>
          <a:xfrm>
            <a:off x="374778" y="4111237"/>
            <a:ext cx="850555" cy="812630"/>
          </a:xfrm>
          <a:prstGeom prst="ellipse">
            <a:avLst/>
          </a:prstGeom>
          <a:ln>
            <a:solidFill>
              <a:srgbClr val="0C2C56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/>
          <p:cNvSpPr txBox="1"/>
          <p:nvPr/>
        </p:nvSpPr>
        <p:spPr>
          <a:xfrm>
            <a:off x="441960" y="1725178"/>
            <a:ext cx="558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libri" panose="020F0502020204030204" pitchFamily="34" charset="0"/>
              </a:rPr>
              <a:t>1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9010" y="2547037"/>
            <a:ext cx="558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libri" panose="020F0502020204030204" pitchFamily="34" charset="0"/>
              </a:rPr>
              <a:t>2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6620" y="3424261"/>
            <a:ext cx="558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libri" panose="020F0502020204030204" pitchFamily="34" charset="0"/>
              </a:rPr>
              <a:t>3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586" y="4230937"/>
            <a:ext cx="558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libri" panose="020F0502020204030204" pitchFamily="34" charset="0"/>
              </a:rPr>
              <a:t>4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03" y="857250"/>
            <a:ext cx="9144000" cy="857250"/>
          </a:xfrm>
        </p:spPr>
        <p:txBody>
          <a:bodyPr/>
          <a:lstStyle/>
          <a:p>
            <a:pPr algn="l"/>
            <a:r>
              <a:rPr lang="en-US" sz="2100" dirty="0">
                <a:latin typeface="Copperplate Gothic Bold" panose="020E0705020206020404" pitchFamily="34" charset="0"/>
              </a:rPr>
              <a:t>Change Readiness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492" y="1714500"/>
            <a:ext cx="7391400" cy="3086100"/>
          </a:xfrm>
        </p:spPr>
        <p:txBody>
          <a:bodyPr/>
          <a:lstStyle/>
          <a:p>
            <a:pPr>
              <a:spcAft>
                <a:spcPts val="450"/>
              </a:spcAft>
            </a:pPr>
            <a:r>
              <a:rPr lang="en-US" sz="1350" dirty="0"/>
              <a:t>The HR community is eager for the new system and overall is ready to take a step toward a shared/centralized model (e.g., exploring centralization of certain job functions similar to the IT model)</a:t>
            </a:r>
          </a:p>
          <a:p>
            <a:pPr>
              <a:spcAft>
                <a:spcPts val="450"/>
              </a:spcAft>
            </a:pPr>
            <a:r>
              <a:rPr lang="en-US" sz="1350" dirty="0"/>
              <a:t>The project team needs to be transparent with the stakeholders throughout the project – during ups and downs of the project.</a:t>
            </a:r>
          </a:p>
          <a:p>
            <a:pPr>
              <a:spcAft>
                <a:spcPts val="450"/>
              </a:spcAft>
            </a:pPr>
            <a:r>
              <a:rPr lang="en-US" sz="1350" dirty="0"/>
              <a:t>Senior HR Leaders want to be prepared early and want help preparing for the new recruiter model (role definitions, timelines, expectations, data)</a:t>
            </a:r>
          </a:p>
          <a:p>
            <a:pPr>
              <a:spcAft>
                <a:spcPts val="450"/>
              </a:spcAft>
            </a:pPr>
            <a:r>
              <a:rPr lang="en-US" sz="1350" dirty="0"/>
              <a:t>A variety of training should be offered at different levels and provided in small snippets (available online and offline) – heavy on visuals</a:t>
            </a:r>
          </a:p>
          <a:p>
            <a:pPr>
              <a:spcAft>
                <a:spcPts val="450"/>
              </a:spcAft>
            </a:pPr>
            <a:r>
              <a:rPr lang="en-US" sz="1350" dirty="0"/>
              <a:t>Organizations are expecting a lot of support (before, during, and after the transition).</a:t>
            </a:r>
          </a:p>
          <a:p>
            <a:pPr>
              <a:spcAft>
                <a:spcPts val="450"/>
              </a:spcAft>
            </a:pPr>
            <a:r>
              <a:rPr lang="en-US" sz="1350" dirty="0"/>
              <a:t>Senior HR Leaders want the opportunity to provide input/feedback throughout the project.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7375-065F-48DB-8223-DFDBFF8342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857250"/>
            <a:ext cx="8839199" cy="857250"/>
          </a:xfrm>
        </p:spPr>
        <p:txBody>
          <a:bodyPr/>
          <a:lstStyle/>
          <a:p>
            <a:pPr algn="l"/>
            <a:r>
              <a:rPr lang="en-US" sz="2100" dirty="0">
                <a:latin typeface="Copperplate Gothic Bold" panose="020E0705020206020404" pitchFamily="34" charset="0"/>
              </a:rPr>
              <a:t>Change Readiness Summary: Communications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066800" y="1714500"/>
          <a:ext cx="739140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7375-065F-48DB-8223-DFDBFF8342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97" y="857250"/>
            <a:ext cx="8828903" cy="857250"/>
          </a:xfrm>
        </p:spPr>
        <p:txBody>
          <a:bodyPr/>
          <a:lstStyle/>
          <a:p>
            <a:pPr algn="l"/>
            <a:r>
              <a:rPr lang="en-US" sz="2100" dirty="0">
                <a:latin typeface="Copperplate Gothic Bold" panose="020E0705020206020404" pitchFamily="34" charset="0"/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849" y="1907590"/>
            <a:ext cx="7391400" cy="1945874"/>
          </a:xfrm>
        </p:spPr>
        <p:txBody>
          <a:bodyPr/>
          <a:lstStyle/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n-US" sz="1350" dirty="0"/>
              <a:t>Create a robust communication plan.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n-US" sz="1350" dirty="0"/>
              <a:t>Finalize a recruiter model for each organization.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n-US" sz="1350" dirty="0"/>
              <a:t>Provide organizations with support to successfully select and prepare recruiters.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n-US" sz="1350" dirty="0"/>
              <a:t>Reach out to organizations who have been identified as needing support with the transition.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7375-065F-48DB-8223-DFDBFF8342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28600"/>
            <a:ext cx="8534400" cy="5412035"/>
          </a:xfrm>
          <a:prstGeom prst="rect">
            <a:avLst/>
          </a:prstGeom>
        </p:spPr>
        <p:txBody>
          <a:bodyPr vert="horz" wrap="square" lIns="0" tIns="5628" rIns="0" bIns="0" rtlCol="0">
            <a:spAutoFit/>
          </a:bodyPr>
          <a:lstStyle/>
          <a:p>
            <a:pPr marL="914809" marR="896625" indent="-2165" algn="ctr">
              <a:lnSpc>
                <a:spcPct val="101000"/>
              </a:lnSpc>
              <a:spcBef>
                <a:spcPts val="44"/>
              </a:spcBef>
            </a:pPr>
            <a:r>
              <a:rPr sz="1400" b="1" spc="-7" dirty="0">
                <a:latin typeface="Calibri"/>
                <a:cs typeface="Calibri"/>
              </a:rPr>
              <a:t>Talent </a:t>
            </a:r>
            <a:r>
              <a:rPr sz="1400" b="1" spc="-3" dirty="0">
                <a:latin typeface="Calibri"/>
                <a:cs typeface="Calibri"/>
              </a:rPr>
              <a:t>Acquisition @Iowa  Attract Committee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3" dirty="0">
                <a:latin typeface="Calibri"/>
                <a:cs typeface="Calibri"/>
              </a:rPr>
              <a:t>Charter</a:t>
            </a:r>
            <a:endParaRPr sz="1400" dirty="0">
              <a:latin typeface="Calibri"/>
              <a:cs typeface="Calibri"/>
            </a:endParaRPr>
          </a:p>
          <a:p>
            <a:pPr marL="11257" algn="ctr">
              <a:spcBef>
                <a:spcPts val="1036"/>
              </a:spcBef>
            </a:pPr>
            <a:r>
              <a:rPr sz="1000" b="1" spc="-7" dirty="0">
                <a:latin typeface="Tahoma"/>
                <a:cs typeface="Tahoma"/>
              </a:rPr>
              <a:t>Charge</a:t>
            </a:r>
            <a:endParaRPr sz="1000" dirty="0">
              <a:latin typeface="Tahoma"/>
              <a:cs typeface="Tahoma"/>
            </a:endParaRPr>
          </a:p>
          <a:p>
            <a:pPr marL="388783" marR="374063" indent="1732" algn="ctr">
              <a:lnSpc>
                <a:spcPts val="995"/>
              </a:lnSpc>
              <a:spcBef>
                <a:spcPts val="644"/>
              </a:spcBef>
            </a:pPr>
            <a:r>
              <a:rPr sz="1000" i="1" spc="-20" dirty="0">
                <a:latin typeface="Tahoma"/>
                <a:cs typeface="Tahoma"/>
              </a:rPr>
              <a:t>Research, propose, </a:t>
            </a:r>
            <a:r>
              <a:rPr sz="1000" i="1" spc="-24" dirty="0">
                <a:latin typeface="Tahoma"/>
                <a:cs typeface="Tahoma"/>
              </a:rPr>
              <a:t>and implement </a:t>
            </a:r>
            <a:r>
              <a:rPr sz="1000" i="1" spc="-20" dirty="0">
                <a:latin typeface="Tahoma"/>
                <a:cs typeface="Tahoma"/>
              </a:rPr>
              <a:t>strategies </a:t>
            </a:r>
            <a:r>
              <a:rPr sz="1000" i="1" spc="-24" dirty="0">
                <a:latin typeface="Tahoma"/>
                <a:cs typeface="Tahoma"/>
              </a:rPr>
              <a:t>and </a:t>
            </a:r>
            <a:r>
              <a:rPr sz="1000" i="1" spc="-20" dirty="0">
                <a:latin typeface="Tahoma"/>
                <a:cs typeface="Tahoma"/>
              </a:rPr>
              <a:t>tools </a:t>
            </a:r>
            <a:r>
              <a:rPr sz="1000" i="1" spc="-17" dirty="0">
                <a:latin typeface="Tahoma"/>
                <a:cs typeface="Tahoma"/>
              </a:rPr>
              <a:t>to  attract </a:t>
            </a:r>
            <a:r>
              <a:rPr sz="1000" i="1" spc="-20" dirty="0">
                <a:latin typeface="Tahoma"/>
                <a:cs typeface="Tahoma"/>
              </a:rPr>
              <a:t>faculty </a:t>
            </a:r>
            <a:r>
              <a:rPr sz="1000" i="1" spc="-24" dirty="0">
                <a:latin typeface="Tahoma"/>
                <a:cs typeface="Tahoma"/>
              </a:rPr>
              <a:t>and </a:t>
            </a:r>
            <a:r>
              <a:rPr sz="1000" i="1" spc="-17" dirty="0">
                <a:latin typeface="Tahoma"/>
                <a:cs typeface="Tahoma"/>
              </a:rPr>
              <a:t>staff </a:t>
            </a:r>
            <a:r>
              <a:rPr sz="1000" i="1" spc="-24" dirty="0">
                <a:latin typeface="Tahoma"/>
                <a:cs typeface="Tahoma"/>
              </a:rPr>
              <a:t>and </a:t>
            </a:r>
            <a:r>
              <a:rPr sz="1000" i="1" spc="-20" dirty="0">
                <a:latin typeface="Tahoma"/>
                <a:cs typeface="Tahoma"/>
              </a:rPr>
              <a:t>market </a:t>
            </a:r>
            <a:r>
              <a:rPr sz="1000" i="1" spc="-17" dirty="0">
                <a:latin typeface="Tahoma"/>
                <a:cs typeface="Tahoma"/>
              </a:rPr>
              <a:t>the </a:t>
            </a:r>
            <a:r>
              <a:rPr sz="1000" i="1" spc="-27" dirty="0">
                <a:latin typeface="Tahoma"/>
                <a:cs typeface="Tahoma"/>
              </a:rPr>
              <a:t>UI </a:t>
            </a:r>
            <a:r>
              <a:rPr sz="1000" i="1" spc="-20" dirty="0">
                <a:latin typeface="Tahoma"/>
                <a:cs typeface="Tahoma"/>
              </a:rPr>
              <a:t>as </a:t>
            </a:r>
            <a:r>
              <a:rPr sz="1000" i="1" spc="-24" dirty="0">
                <a:latin typeface="Tahoma"/>
                <a:cs typeface="Tahoma"/>
              </a:rPr>
              <a:t>employer </a:t>
            </a:r>
            <a:r>
              <a:rPr sz="1000" i="1" spc="-17" dirty="0">
                <a:latin typeface="Tahoma"/>
                <a:cs typeface="Tahoma"/>
              </a:rPr>
              <a:t>of</a:t>
            </a:r>
            <a:r>
              <a:rPr sz="1000" i="1" spc="160" dirty="0">
                <a:latin typeface="Tahoma"/>
                <a:cs typeface="Tahoma"/>
              </a:rPr>
              <a:t> </a:t>
            </a:r>
            <a:r>
              <a:rPr sz="1000" i="1" spc="-20" dirty="0">
                <a:latin typeface="Tahoma"/>
                <a:cs typeface="Tahoma"/>
              </a:rPr>
              <a:t>choice</a:t>
            </a:r>
            <a:endParaRPr sz="1000" dirty="0">
              <a:latin typeface="Tahoma"/>
              <a:cs typeface="Tahoma"/>
            </a:endParaRPr>
          </a:p>
          <a:p>
            <a:pPr>
              <a:spcBef>
                <a:spcPts val="7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8659"/>
            <a:r>
              <a:rPr sz="1000" b="1" spc="-3" dirty="0">
                <a:latin typeface="Tahoma"/>
                <a:cs typeface="Tahoma"/>
              </a:rPr>
              <a:t>Deliverables</a:t>
            </a:r>
            <a:endParaRPr sz="1000" dirty="0">
              <a:latin typeface="Tahoma"/>
              <a:cs typeface="Tahoma"/>
            </a:endParaRPr>
          </a:p>
          <a:p>
            <a:pPr marL="320378" marR="201318" indent="-155859">
              <a:spcBef>
                <a:spcPts val="641"/>
              </a:spcBef>
              <a:buAutoNum type="arabicPeriod"/>
              <a:tabLst>
                <a:tab pos="320810" algn="l"/>
              </a:tabLst>
            </a:pPr>
            <a:r>
              <a:rPr sz="1000" spc="-7" dirty="0">
                <a:latin typeface="Tahoma"/>
                <a:cs typeface="Tahoma"/>
              </a:rPr>
              <a:t>Initiation: Research </a:t>
            </a:r>
            <a:r>
              <a:rPr sz="1000" spc="-3" dirty="0">
                <a:latin typeface="Tahoma"/>
                <a:cs typeface="Tahoma"/>
              </a:rPr>
              <a:t>marketing and communication </a:t>
            </a:r>
            <a:r>
              <a:rPr sz="1000" spc="-7" dirty="0">
                <a:latin typeface="Tahoma"/>
                <a:cs typeface="Tahoma"/>
              </a:rPr>
              <a:t>strategies </a:t>
            </a:r>
            <a:r>
              <a:rPr sz="1000" spc="-3" dirty="0">
                <a:latin typeface="Tahoma"/>
                <a:cs typeface="Tahoma"/>
              </a:rPr>
              <a:t>and </a:t>
            </a:r>
            <a:r>
              <a:rPr sz="1000" spc="-7" dirty="0">
                <a:latin typeface="Tahoma"/>
                <a:cs typeface="Tahoma"/>
              </a:rPr>
              <a:t>best  practices in </a:t>
            </a:r>
            <a:r>
              <a:rPr sz="1000" spc="-3" dirty="0">
                <a:latin typeface="Tahoma"/>
                <a:cs typeface="Tahoma"/>
              </a:rPr>
              <a:t>attracting faculty and</a:t>
            </a:r>
            <a:r>
              <a:rPr sz="1000" spc="51" dirty="0">
                <a:latin typeface="Tahoma"/>
                <a:cs typeface="Tahoma"/>
              </a:rPr>
              <a:t> </a:t>
            </a:r>
            <a:r>
              <a:rPr sz="1000" spc="-3" dirty="0">
                <a:latin typeface="Tahoma"/>
                <a:cs typeface="Tahoma"/>
              </a:rPr>
              <a:t>staff</a:t>
            </a:r>
            <a:endParaRPr sz="1000" dirty="0">
              <a:latin typeface="Tahoma"/>
              <a:cs typeface="Tahoma"/>
            </a:endParaRPr>
          </a:p>
          <a:p>
            <a:pPr marL="320378" marR="23812" indent="-155859">
              <a:spcBef>
                <a:spcPts val="14"/>
              </a:spcBef>
              <a:buAutoNum type="arabicPeriod"/>
              <a:tabLst>
                <a:tab pos="320810" algn="l"/>
              </a:tabLst>
            </a:pPr>
            <a:r>
              <a:rPr sz="1000" spc="-3" dirty="0">
                <a:latin typeface="Tahoma"/>
                <a:cs typeface="Tahoma"/>
              </a:rPr>
              <a:t>Planning: </a:t>
            </a:r>
            <a:r>
              <a:rPr sz="1000" spc="-7" dirty="0">
                <a:latin typeface="Tahoma"/>
                <a:cs typeface="Tahoma"/>
              </a:rPr>
              <a:t>Develop </a:t>
            </a:r>
            <a:r>
              <a:rPr sz="1000" spc="-3" dirty="0">
                <a:latin typeface="Tahoma"/>
                <a:cs typeface="Tahoma"/>
              </a:rPr>
              <a:t>recommendations regarding marketing and  communication </a:t>
            </a:r>
            <a:r>
              <a:rPr sz="1000" spc="-7" dirty="0">
                <a:latin typeface="Tahoma"/>
                <a:cs typeface="Tahoma"/>
              </a:rPr>
              <a:t>strategies </a:t>
            </a:r>
            <a:r>
              <a:rPr sz="1000" spc="-3" dirty="0">
                <a:latin typeface="Tahoma"/>
                <a:cs typeface="Tahoma"/>
              </a:rPr>
              <a:t>and </a:t>
            </a:r>
            <a:r>
              <a:rPr sz="1000" spc="-7" dirty="0">
                <a:latin typeface="Tahoma"/>
                <a:cs typeface="Tahoma"/>
              </a:rPr>
              <a:t>best practices </a:t>
            </a:r>
            <a:r>
              <a:rPr sz="1000" dirty="0">
                <a:latin typeface="Tahoma"/>
                <a:cs typeface="Tahoma"/>
              </a:rPr>
              <a:t>in </a:t>
            </a:r>
            <a:r>
              <a:rPr sz="1000" spc="-3" dirty="0">
                <a:latin typeface="Tahoma"/>
                <a:cs typeface="Tahoma"/>
              </a:rPr>
              <a:t>attracting faculty </a:t>
            </a:r>
            <a:r>
              <a:rPr sz="1000" spc="-10" dirty="0">
                <a:latin typeface="Tahoma"/>
                <a:cs typeface="Tahoma"/>
              </a:rPr>
              <a:t>and </a:t>
            </a:r>
            <a:r>
              <a:rPr sz="1000" spc="-3" dirty="0">
                <a:latin typeface="Tahoma"/>
                <a:cs typeface="Tahoma"/>
              </a:rPr>
              <a:t>staff  through community engagement and </a:t>
            </a:r>
            <a:r>
              <a:rPr sz="1000" spc="-7" dirty="0">
                <a:latin typeface="Tahoma"/>
                <a:cs typeface="Tahoma"/>
              </a:rPr>
              <a:t>employer</a:t>
            </a:r>
            <a:r>
              <a:rPr sz="1000" spc="17" dirty="0">
                <a:latin typeface="Tahoma"/>
                <a:cs typeface="Tahoma"/>
              </a:rPr>
              <a:t> </a:t>
            </a:r>
            <a:r>
              <a:rPr sz="1000" spc="-3" dirty="0">
                <a:latin typeface="Tahoma"/>
                <a:cs typeface="Tahoma"/>
              </a:rPr>
              <a:t>branding</a:t>
            </a:r>
            <a:endParaRPr sz="1000" dirty="0">
              <a:latin typeface="Tahoma"/>
              <a:cs typeface="Tahoma"/>
            </a:endParaRPr>
          </a:p>
          <a:p>
            <a:pPr marL="320378" marR="72734" indent="-155859">
              <a:spcBef>
                <a:spcPts val="17"/>
              </a:spcBef>
              <a:buAutoNum type="arabicPeriod"/>
              <a:tabLst>
                <a:tab pos="320810" algn="l"/>
              </a:tabLst>
            </a:pPr>
            <a:r>
              <a:rPr sz="1000" spc="-3" dirty="0">
                <a:latin typeface="Tahoma"/>
                <a:cs typeface="Tahoma"/>
              </a:rPr>
              <a:t>Implementation: </a:t>
            </a:r>
            <a:r>
              <a:rPr sz="1000" spc="-7" dirty="0">
                <a:latin typeface="Tahoma"/>
                <a:cs typeface="Tahoma"/>
              </a:rPr>
              <a:t>Utilize </a:t>
            </a:r>
            <a:r>
              <a:rPr sz="1000" spc="-3" dirty="0">
                <a:latin typeface="Tahoma"/>
                <a:cs typeface="Tahoma"/>
              </a:rPr>
              <a:t>the </a:t>
            </a:r>
            <a:r>
              <a:rPr sz="1000" spc="-7" dirty="0">
                <a:latin typeface="Tahoma"/>
                <a:cs typeface="Tahoma"/>
              </a:rPr>
              <a:t>employer </a:t>
            </a:r>
            <a:r>
              <a:rPr sz="1000" spc="-3" dirty="0">
                <a:latin typeface="Tahoma"/>
                <a:cs typeface="Tahoma"/>
              </a:rPr>
              <a:t>brand, </a:t>
            </a:r>
            <a:r>
              <a:rPr sz="1000" spc="-7" dirty="0">
                <a:latin typeface="Tahoma"/>
                <a:cs typeface="Tahoma"/>
              </a:rPr>
              <a:t>develop </a:t>
            </a:r>
            <a:r>
              <a:rPr sz="1000" spc="-3" dirty="0">
                <a:latin typeface="Tahoma"/>
                <a:cs typeface="Tahoma"/>
              </a:rPr>
              <a:t>community-focused  events, and </a:t>
            </a:r>
            <a:r>
              <a:rPr sz="1000" spc="-7" dirty="0">
                <a:latin typeface="Tahoma"/>
                <a:cs typeface="Tahoma"/>
              </a:rPr>
              <a:t>initiate </a:t>
            </a:r>
            <a:r>
              <a:rPr sz="1000" spc="-3" dirty="0">
                <a:latin typeface="Tahoma"/>
                <a:cs typeface="Tahoma"/>
              </a:rPr>
              <a:t>marketing</a:t>
            </a:r>
            <a:r>
              <a:rPr sz="1000" spc="34" dirty="0">
                <a:latin typeface="Tahoma"/>
                <a:cs typeface="Tahoma"/>
              </a:rPr>
              <a:t> </a:t>
            </a:r>
            <a:r>
              <a:rPr sz="1000" spc="-7" dirty="0">
                <a:latin typeface="Tahoma"/>
                <a:cs typeface="Tahoma"/>
              </a:rPr>
              <a:t>campaigns.</a:t>
            </a:r>
            <a:endParaRPr sz="1000" dirty="0">
              <a:latin typeface="Tahoma"/>
              <a:cs typeface="Tahoma"/>
            </a:endParaRPr>
          </a:p>
          <a:p>
            <a:pPr marL="320378" marR="166250" indent="-155859">
              <a:lnSpc>
                <a:spcPts val="995"/>
              </a:lnSpc>
              <a:spcBef>
                <a:spcPts val="24"/>
              </a:spcBef>
              <a:buAutoNum type="arabicPeriod"/>
              <a:tabLst>
                <a:tab pos="320810" algn="l"/>
              </a:tabLst>
            </a:pPr>
            <a:r>
              <a:rPr sz="1000" spc="-3" dirty="0">
                <a:latin typeface="Tahoma"/>
                <a:cs typeface="Tahoma"/>
              </a:rPr>
              <a:t>Provide monthly </a:t>
            </a:r>
            <a:r>
              <a:rPr sz="1000" spc="-7" dirty="0">
                <a:latin typeface="Tahoma"/>
                <a:cs typeface="Tahoma"/>
              </a:rPr>
              <a:t>updates </a:t>
            </a:r>
            <a:r>
              <a:rPr sz="1000" spc="-3" dirty="0">
                <a:latin typeface="Tahoma"/>
                <a:cs typeface="Tahoma"/>
              </a:rPr>
              <a:t>to TalentAcquisition@Iowa Governing Council  regarding progress of</a:t>
            </a:r>
            <a:r>
              <a:rPr sz="1000" spc="17" dirty="0">
                <a:latin typeface="Tahoma"/>
                <a:cs typeface="Tahoma"/>
              </a:rPr>
              <a:t> </a:t>
            </a:r>
            <a:r>
              <a:rPr sz="1000" spc="-7" dirty="0">
                <a:latin typeface="Tahoma"/>
                <a:cs typeface="Tahoma"/>
              </a:rPr>
              <a:t>initiative.</a:t>
            </a:r>
            <a:endParaRPr sz="1000" dirty="0">
              <a:latin typeface="Tahoma"/>
              <a:cs typeface="Tahoma"/>
            </a:endParaRPr>
          </a:p>
          <a:p>
            <a:pPr marL="320378" marR="316914" indent="-155859">
              <a:lnSpc>
                <a:spcPts val="982"/>
              </a:lnSpc>
              <a:buAutoNum type="arabicPeriod"/>
              <a:tabLst>
                <a:tab pos="320810" algn="l"/>
              </a:tabLst>
            </a:pPr>
            <a:r>
              <a:rPr sz="1000" spc="-7" dirty="0">
                <a:latin typeface="Tahoma"/>
                <a:cs typeface="Tahoma"/>
              </a:rPr>
              <a:t>Evaluation: </a:t>
            </a:r>
            <a:r>
              <a:rPr sz="1000" spc="-3" dirty="0">
                <a:latin typeface="Tahoma"/>
                <a:cs typeface="Tahoma"/>
              </a:rPr>
              <a:t>Evaluate effectiveness of marketing and communication  </a:t>
            </a:r>
            <a:r>
              <a:rPr sz="1000" spc="-7" dirty="0">
                <a:latin typeface="Tahoma"/>
                <a:cs typeface="Tahoma"/>
              </a:rPr>
              <a:t>strategies.</a:t>
            </a:r>
            <a:endParaRPr sz="1000" dirty="0">
              <a:latin typeface="Tahoma"/>
              <a:cs typeface="Tahoma"/>
            </a:endParaRPr>
          </a:p>
          <a:p>
            <a:pPr>
              <a:spcBef>
                <a:spcPts val="27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8659"/>
            <a:r>
              <a:rPr sz="1000" b="1" spc="-3" dirty="0">
                <a:latin typeface="Tahoma"/>
                <a:cs typeface="Tahoma"/>
              </a:rPr>
              <a:t>Reference</a:t>
            </a:r>
            <a:endParaRPr sz="1000" dirty="0">
              <a:latin typeface="Tahoma"/>
              <a:cs typeface="Tahoma"/>
            </a:endParaRPr>
          </a:p>
          <a:p>
            <a:pPr marL="320378" indent="-155859">
              <a:spcBef>
                <a:spcPts val="620"/>
              </a:spcBef>
              <a:buFont typeface="Symbol"/>
              <a:buChar char=""/>
              <a:tabLst>
                <a:tab pos="320378" algn="l"/>
                <a:tab pos="320810" algn="l"/>
              </a:tabLst>
            </a:pPr>
            <a:r>
              <a:rPr sz="1000" spc="-7" dirty="0">
                <a:latin typeface="Tahoma"/>
                <a:cs typeface="Tahoma"/>
              </a:rPr>
              <a:t>Talent at </a:t>
            </a:r>
            <a:r>
              <a:rPr sz="1000" spc="-3" dirty="0">
                <a:latin typeface="Tahoma"/>
                <a:cs typeface="Tahoma"/>
              </a:rPr>
              <a:t>Iowa Report and</a:t>
            </a:r>
            <a:r>
              <a:rPr sz="1000" spc="55" dirty="0">
                <a:latin typeface="Tahoma"/>
                <a:cs typeface="Tahoma"/>
              </a:rPr>
              <a:t> </a:t>
            </a:r>
            <a:r>
              <a:rPr sz="1000" spc="-3" dirty="0">
                <a:latin typeface="Tahoma"/>
                <a:cs typeface="Tahoma"/>
              </a:rPr>
              <a:t>Recommendations</a:t>
            </a:r>
            <a:endParaRPr sz="1000" dirty="0">
              <a:latin typeface="Tahoma"/>
              <a:cs typeface="Tahoma"/>
            </a:endParaRPr>
          </a:p>
          <a:p>
            <a:pPr marL="320378" marR="3464" indent="-155859">
              <a:lnSpc>
                <a:spcPct val="108300"/>
              </a:lnSpc>
              <a:spcBef>
                <a:spcPts val="17"/>
              </a:spcBef>
              <a:buFont typeface="Symbol"/>
              <a:buChar char=""/>
              <a:tabLst>
                <a:tab pos="320378" algn="l"/>
                <a:tab pos="320810" algn="l"/>
              </a:tabLst>
            </a:pPr>
            <a:r>
              <a:rPr sz="1000" spc="-7" dirty="0">
                <a:latin typeface="Tahoma"/>
                <a:cs typeface="Tahoma"/>
              </a:rPr>
              <a:t>Talent Acquisition </a:t>
            </a:r>
            <a:r>
              <a:rPr sz="1000" spc="-3" dirty="0">
                <a:latin typeface="Tahoma"/>
                <a:cs typeface="Tahoma"/>
              </a:rPr>
              <a:t>Talent@Iowa Governance Council Presentation </a:t>
            </a:r>
            <a:r>
              <a:rPr sz="1000" spc="-7" dirty="0">
                <a:latin typeface="Tahoma"/>
                <a:cs typeface="Tahoma"/>
              </a:rPr>
              <a:t>given </a:t>
            </a:r>
            <a:r>
              <a:rPr sz="1000" spc="-3" dirty="0">
                <a:latin typeface="Tahoma"/>
                <a:cs typeface="Tahoma"/>
              </a:rPr>
              <a:t>on  September </a:t>
            </a:r>
            <a:r>
              <a:rPr sz="1000" spc="-7" dirty="0">
                <a:latin typeface="Tahoma"/>
                <a:cs typeface="Tahoma"/>
              </a:rPr>
              <a:t>14,</a:t>
            </a:r>
            <a:r>
              <a:rPr sz="1000" spc="3" dirty="0">
                <a:latin typeface="Tahoma"/>
                <a:cs typeface="Tahoma"/>
              </a:rPr>
              <a:t> </a:t>
            </a:r>
            <a:r>
              <a:rPr sz="1000" spc="-7" dirty="0">
                <a:latin typeface="Tahoma"/>
                <a:cs typeface="Tahoma"/>
              </a:rPr>
              <a:t>2017</a:t>
            </a:r>
            <a:endParaRPr sz="1000" dirty="0">
              <a:latin typeface="Tahoma"/>
              <a:cs typeface="Tahoma"/>
            </a:endParaRPr>
          </a:p>
          <a:p>
            <a:pPr marL="320378" indent="-155859">
              <a:spcBef>
                <a:spcPts val="82"/>
              </a:spcBef>
              <a:buFont typeface="Symbol"/>
              <a:buChar char=""/>
              <a:tabLst>
                <a:tab pos="320378" algn="l"/>
                <a:tab pos="320810" algn="l"/>
              </a:tabLst>
            </a:pPr>
            <a:r>
              <a:rPr sz="1000" spc="-3" dirty="0">
                <a:latin typeface="Tahoma"/>
                <a:cs typeface="Tahoma"/>
              </a:rPr>
              <a:t>TalentAcquisition@Iowa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3" dirty="0">
                <a:latin typeface="Tahoma"/>
                <a:cs typeface="Tahoma"/>
              </a:rPr>
              <a:t>Infographic</a:t>
            </a:r>
            <a:endParaRPr sz="1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 marL="8659">
              <a:spcBef>
                <a:spcPts val="603"/>
              </a:spcBef>
            </a:pPr>
            <a:r>
              <a:rPr sz="1000" b="1" spc="-3" dirty="0">
                <a:latin typeface="Tahoma"/>
                <a:cs typeface="Tahoma"/>
              </a:rPr>
              <a:t>Committee</a:t>
            </a:r>
            <a:r>
              <a:rPr sz="1000" b="1" spc="-10" dirty="0">
                <a:latin typeface="Tahoma"/>
                <a:cs typeface="Tahoma"/>
              </a:rPr>
              <a:t> </a:t>
            </a:r>
            <a:r>
              <a:rPr sz="1000" b="1" spc="-3" dirty="0">
                <a:latin typeface="Tahoma"/>
                <a:cs typeface="Tahoma"/>
              </a:rPr>
              <a:t>Membership</a:t>
            </a:r>
            <a:endParaRPr sz="1000" dirty="0">
              <a:latin typeface="Tahoma"/>
              <a:cs typeface="Tahoma"/>
            </a:endParaRPr>
          </a:p>
          <a:p>
            <a:pPr marL="8659" marR="146334">
              <a:spcBef>
                <a:spcPts val="627"/>
              </a:spcBef>
            </a:pPr>
            <a:r>
              <a:rPr sz="1000" dirty="0">
                <a:latin typeface="Tahoma"/>
                <a:cs typeface="Tahoma"/>
              </a:rPr>
              <a:t>The </a:t>
            </a:r>
            <a:r>
              <a:rPr sz="1000" spc="-3" dirty="0">
                <a:latin typeface="Tahoma"/>
                <a:cs typeface="Tahoma"/>
              </a:rPr>
              <a:t>Attract Committee </a:t>
            </a:r>
            <a:r>
              <a:rPr sz="1000" dirty="0">
                <a:latin typeface="Tahoma"/>
                <a:cs typeface="Tahoma"/>
              </a:rPr>
              <a:t>will </a:t>
            </a:r>
            <a:r>
              <a:rPr sz="1000" spc="-7" dirty="0">
                <a:latin typeface="Tahoma"/>
                <a:cs typeface="Tahoma"/>
              </a:rPr>
              <a:t>be </a:t>
            </a:r>
            <a:r>
              <a:rPr sz="1000" dirty="0">
                <a:latin typeface="Tahoma"/>
                <a:cs typeface="Tahoma"/>
              </a:rPr>
              <a:t>chaired </a:t>
            </a:r>
            <a:r>
              <a:rPr sz="1000" spc="-7" dirty="0">
                <a:latin typeface="Tahoma"/>
                <a:cs typeface="Tahoma"/>
              </a:rPr>
              <a:t>by </a:t>
            </a:r>
            <a:r>
              <a:rPr sz="1000" spc="-3" dirty="0">
                <a:latin typeface="Tahoma"/>
                <a:cs typeface="Tahoma"/>
              </a:rPr>
              <a:t>Jan Waterhouse </a:t>
            </a:r>
            <a:r>
              <a:rPr sz="1000" dirty="0">
                <a:latin typeface="Tahoma"/>
                <a:cs typeface="Tahoma"/>
              </a:rPr>
              <a:t>and is </a:t>
            </a:r>
            <a:r>
              <a:rPr sz="1000" spc="-3" dirty="0">
                <a:latin typeface="Tahoma"/>
                <a:cs typeface="Tahoma"/>
              </a:rPr>
              <a:t>sponsored </a:t>
            </a:r>
            <a:r>
              <a:rPr sz="1000" spc="-7" dirty="0">
                <a:latin typeface="Tahoma"/>
                <a:cs typeface="Tahoma"/>
              </a:rPr>
              <a:t>by </a:t>
            </a:r>
            <a:r>
              <a:rPr sz="1000" spc="-3" dirty="0">
                <a:latin typeface="Tahoma"/>
                <a:cs typeface="Tahoma"/>
              </a:rPr>
              <a:t>the  </a:t>
            </a:r>
            <a:r>
              <a:rPr sz="1000" dirty="0">
                <a:latin typeface="Tahoma"/>
                <a:cs typeface="Tahoma"/>
              </a:rPr>
              <a:t>Human </a:t>
            </a:r>
            <a:r>
              <a:rPr sz="1000" spc="-3" dirty="0">
                <a:latin typeface="Tahoma"/>
                <a:cs typeface="Tahoma"/>
              </a:rPr>
              <a:t>Resources Department. Committee members include: </a:t>
            </a:r>
            <a:r>
              <a:rPr sz="1000" b="1" spc="-3" dirty="0">
                <a:solidFill>
                  <a:srgbClr val="FF0000"/>
                </a:solidFill>
                <a:latin typeface="Tahoma"/>
                <a:cs typeface="Tahoma"/>
              </a:rPr>
              <a:t>Amy Kirkey, </a:t>
            </a:r>
            <a:r>
              <a:rPr sz="1000" b="1" spc="-7" dirty="0">
                <a:solidFill>
                  <a:srgbClr val="FF0000"/>
                </a:solidFill>
                <a:latin typeface="Tahoma"/>
                <a:cs typeface="Tahoma"/>
              </a:rPr>
              <a:t>Ruthina  </a:t>
            </a:r>
            <a:r>
              <a:rPr sz="1000" b="1" spc="-3" dirty="0">
                <a:solidFill>
                  <a:srgbClr val="FF0000"/>
                </a:solidFill>
                <a:latin typeface="Tahoma"/>
                <a:cs typeface="Tahoma"/>
              </a:rPr>
              <a:t>Malone, Amanda Petersen, Lisa Carmack, Alaina Hanson</a:t>
            </a:r>
            <a:endParaRPr sz="1000" dirty="0">
              <a:latin typeface="Tahoma"/>
              <a:cs typeface="Tahoma"/>
            </a:endParaRPr>
          </a:p>
          <a:p>
            <a:pPr>
              <a:spcBef>
                <a:spcPts val="14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8659"/>
            <a:r>
              <a:rPr sz="1000" b="1" dirty="0">
                <a:latin typeface="Tahoma"/>
                <a:cs typeface="Tahoma"/>
              </a:rPr>
              <a:t>HR </a:t>
            </a:r>
            <a:r>
              <a:rPr sz="1000" b="1" spc="-3" dirty="0">
                <a:latin typeface="Tahoma"/>
                <a:cs typeface="Tahoma"/>
              </a:rPr>
              <a:t>Administrative </a:t>
            </a:r>
            <a:r>
              <a:rPr sz="1000" b="1" spc="-7" dirty="0">
                <a:latin typeface="Tahoma"/>
                <a:cs typeface="Tahoma"/>
              </a:rPr>
              <a:t>Liaison: </a:t>
            </a:r>
            <a:r>
              <a:rPr sz="1000" b="1" spc="-3" dirty="0">
                <a:solidFill>
                  <a:srgbClr val="FF0000"/>
                </a:solidFill>
                <a:latin typeface="Tahoma"/>
                <a:cs typeface="Tahoma"/>
              </a:rPr>
              <a:t>Teresa</a:t>
            </a:r>
            <a:r>
              <a:rPr sz="10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b="1" spc="-3" dirty="0">
                <a:solidFill>
                  <a:srgbClr val="FF0000"/>
                </a:solidFill>
                <a:latin typeface="Tahoma"/>
                <a:cs typeface="Tahoma"/>
              </a:rPr>
              <a:t>Kulper</a:t>
            </a:r>
            <a:endParaRPr sz="1000" dirty="0">
              <a:latin typeface="Tahoma"/>
              <a:cs typeface="Tahoma"/>
            </a:endParaRPr>
          </a:p>
          <a:p>
            <a:pPr>
              <a:spcBef>
                <a:spcPts val="2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8659" marR="95247">
              <a:lnSpc>
                <a:spcPct val="101800"/>
              </a:lnSpc>
              <a:spcBef>
                <a:spcPts val="3"/>
              </a:spcBef>
            </a:pPr>
            <a:r>
              <a:rPr sz="1000" b="1" spc="-3" dirty="0">
                <a:latin typeface="Tahoma"/>
                <a:cs typeface="Tahoma"/>
              </a:rPr>
              <a:t>Timeline: </a:t>
            </a:r>
            <a:r>
              <a:rPr sz="1000" spc="-3" dirty="0">
                <a:latin typeface="Tahoma"/>
                <a:cs typeface="Tahoma"/>
              </a:rPr>
              <a:t>Ongoing to support the functional deliverables </a:t>
            </a:r>
            <a:r>
              <a:rPr sz="1000" dirty="0">
                <a:latin typeface="Tahoma"/>
                <a:cs typeface="Tahoma"/>
              </a:rPr>
              <a:t>of </a:t>
            </a:r>
            <a:r>
              <a:rPr sz="1000" spc="-3" dirty="0">
                <a:latin typeface="Tahoma"/>
                <a:cs typeface="Tahoma"/>
              </a:rPr>
              <a:t>the </a:t>
            </a:r>
            <a:r>
              <a:rPr sz="1000" dirty="0">
                <a:latin typeface="Tahoma"/>
                <a:cs typeface="Tahoma"/>
              </a:rPr>
              <a:t>Taleo </a:t>
            </a:r>
            <a:r>
              <a:rPr sz="1000" spc="-3" dirty="0">
                <a:latin typeface="Tahoma"/>
                <a:cs typeface="Tahoma"/>
              </a:rPr>
              <a:t>implementation  as </a:t>
            </a:r>
            <a:r>
              <a:rPr sz="1000" dirty="0">
                <a:latin typeface="Tahoma"/>
                <a:cs typeface="Tahoma"/>
              </a:rPr>
              <a:t>well </a:t>
            </a:r>
            <a:r>
              <a:rPr sz="1000" spc="-3" dirty="0">
                <a:latin typeface="Tahoma"/>
                <a:cs typeface="Tahoma"/>
              </a:rPr>
              <a:t>as future talent acquisition initiatives post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3" dirty="0">
                <a:latin typeface="Tahoma"/>
                <a:cs typeface="Tahoma"/>
              </a:rPr>
              <a:t>implementation</a:t>
            </a:r>
            <a:r>
              <a:rPr sz="1000" spc="-3" dirty="0" smtClean="0">
                <a:latin typeface="Tahoma"/>
                <a:cs typeface="Tahoma"/>
              </a:rPr>
              <a:t>.</a:t>
            </a:r>
            <a:endParaRPr lang="en-US" sz="1000" spc="-3" dirty="0" smtClean="0">
              <a:latin typeface="Tahoma"/>
              <a:cs typeface="Tahoma"/>
            </a:endParaRPr>
          </a:p>
          <a:p>
            <a:pPr marL="8659" marR="95247">
              <a:lnSpc>
                <a:spcPct val="101800"/>
              </a:lnSpc>
              <a:spcBef>
                <a:spcPts val="3"/>
              </a:spcBef>
            </a:pPr>
            <a:endParaRPr lang="en-US" sz="1000" spc="-3" dirty="0">
              <a:latin typeface="Tahoma"/>
              <a:cs typeface="Tahoma"/>
            </a:endParaRPr>
          </a:p>
          <a:p>
            <a:pPr marL="8659" marR="95247">
              <a:lnSpc>
                <a:spcPct val="101800"/>
              </a:lnSpc>
              <a:spcBef>
                <a:spcPts val="3"/>
              </a:spcBef>
            </a:pPr>
            <a:endParaRPr lang="en-US" sz="1000" spc="-3" dirty="0" smtClean="0">
              <a:latin typeface="Tahoma"/>
              <a:cs typeface="Tahoma"/>
            </a:endParaRPr>
          </a:p>
          <a:p>
            <a:pPr marL="8659" marR="95247">
              <a:lnSpc>
                <a:spcPct val="101800"/>
              </a:lnSpc>
              <a:spcBef>
                <a:spcPts val="3"/>
              </a:spcBef>
            </a:pPr>
            <a:r>
              <a:rPr lang="en-US" sz="1000" spc="-7" dirty="0">
                <a:latin typeface="Tahoma"/>
                <a:cs typeface="Tahoma"/>
              </a:rPr>
              <a:t>Develop </a:t>
            </a:r>
            <a:r>
              <a:rPr lang="en-US" sz="1000" spc="-3" dirty="0">
                <a:latin typeface="Tahoma"/>
                <a:cs typeface="Tahoma"/>
              </a:rPr>
              <a:t>comprehensive talent </a:t>
            </a:r>
            <a:r>
              <a:rPr lang="en-US" sz="1000" spc="-7" dirty="0">
                <a:latin typeface="Tahoma"/>
                <a:cs typeface="Tahoma"/>
              </a:rPr>
              <a:t>strategies: </a:t>
            </a:r>
            <a:r>
              <a:rPr lang="en-US" sz="1000" spc="-3" dirty="0">
                <a:latin typeface="Tahoma"/>
                <a:cs typeface="Tahoma"/>
              </a:rPr>
              <a:t>Meet the needs of </a:t>
            </a:r>
            <a:r>
              <a:rPr lang="en-US" sz="1000" dirty="0">
                <a:latin typeface="Tahoma"/>
                <a:cs typeface="Tahoma"/>
              </a:rPr>
              <a:t>a </a:t>
            </a:r>
            <a:r>
              <a:rPr lang="en-US" sz="1000" spc="-7" dirty="0">
                <a:latin typeface="Tahoma"/>
                <a:cs typeface="Tahoma"/>
              </a:rPr>
              <a:t>world-class  research </a:t>
            </a:r>
            <a:r>
              <a:rPr lang="en-US" sz="1000" spc="-3" dirty="0">
                <a:latin typeface="Tahoma"/>
                <a:cs typeface="Tahoma"/>
              </a:rPr>
              <a:t>university and </a:t>
            </a:r>
            <a:r>
              <a:rPr lang="en-US" sz="1000" spc="-7" dirty="0">
                <a:latin typeface="Tahoma"/>
                <a:cs typeface="Tahoma"/>
              </a:rPr>
              <a:t>leading academic medical </a:t>
            </a:r>
            <a:r>
              <a:rPr lang="en-US" sz="1000" spc="-3" dirty="0">
                <a:latin typeface="Tahoma"/>
                <a:cs typeface="Tahoma"/>
              </a:rPr>
              <a:t>center </a:t>
            </a:r>
            <a:r>
              <a:rPr lang="en-US" sz="1000" spc="-7" dirty="0">
                <a:latin typeface="Tahoma"/>
                <a:cs typeface="Tahoma"/>
              </a:rPr>
              <a:t>with initiatives </a:t>
            </a:r>
            <a:r>
              <a:rPr lang="en-US" sz="1000" spc="-3" dirty="0">
                <a:latin typeface="Tahoma"/>
                <a:cs typeface="Tahoma"/>
              </a:rPr>
              <a:t>that  attract top faculty and staff (e.g., central </a:t>
            </a:r>
            <a:r>
              <a:rPr lang="en-US" sz="1000" spc="-7" dirty="0">
                <a:latin typeface="Tahoma"/>
                <a:cs typeface="Tahoma"/>
              </a:rPr>
              <a:t>support </a:t>
            </a:r>
            <a:r>
              <a:rPr lang="en-US" sz="1000" spc="-3" dirty="0">
                <a:latin typeface="Tahoma"/>
                <a:cs typeface="Tahoma"/>
              </a:rPr>
              <a:t>for </a:t>
            </a:r>
            <a:r>
              <a:rPr lang="en-US" sz="1000" spc="-7" dirty="0">
                <a:latin typeface="Tahoma"/>
                <a:cs typeface="Tahoma"/>
              </a:rPr>
              <a:t>employer </a:t>
            </a:r>
            <a:r>
              <a:rPr lang="en-US" sz="1000" spc="-3" dirty="0">
                <a:latin typeface="Tahoma"/>
                <a:cs typeface="Tahoma"/>
              </a:rPr>
              <a:t>branding</a:t>
            </a:r>
            <a:r>
              <a:rPr lang="en-US" sz="1000" spc="139" dirty="0">
                <a:latin typeface="Tahoma"/>
                <a:cs typeface="Tahoma"/>
              </a:rPr>
              <a:t> </a:t>
            </a:r>
            <a:r>
              <a:rPr lang="en-US" sz="1000" spc="-10" dirty="0" smtClean="0">
                <a:latin typeface="Tahoma"/>
                <a:cs typeface="Tahoma"/>
              </a:rPr>
              <a:t>and </a:t>
            </a:r>
            <a:r>
              <a:rPr lang="en-US" sz="1000" spc="-10" dirty="0">
                <a:latin typeface="Tahoma"/>
                <a:cs typeface="Tahoma"/>
              </a:rPr>
              <a:t>advertising), </a:t>
            </a:r>
            <a:r>
              <a:rPr lang="en-US" sz="1000" spc="-5" dirty="0">
                <a:latin typeface="Tahoma"/>
                <a:cs typeface="Tahoma"/>
              </a:rPr>
              <a:t>enhance internal mobility (e.g., </a:t>
            </a:r>
            <a:r>
              <a:rPr lang="en-US" sz="1000" spc="-10" dirty="0">
                <a:latin typeface="Tahoma"/>
                <a:cs typeface="Tahoma"/>
              </a:rPr>
              <a:t>leadership </a:t>
            </a:r>
            <a:r>
              <a:rPr lang="en-US" sz="1000" spc="-5" dirty="0">
                <a:latin typeface="Tahoma"/>
                <a:cs typeface="Tahoma"/>
              </a:rPr>
              <a:t>development), and  create new </a:t>
            </a:r>
            <a:r>
              <a:rPr lang="en-US" sz="1000" spc="-10" dirty="0">
                <a:latin typeface="Tahoma"/>
                <a:cs typeface="Tahoma"/>
              </a:rPr>
              <a:t>pipelines </a:t>
            </a:r>
            <a:r>
              <a:rPr lang="en-US" sz="1000" spc="-5" dirty="0">
                <a:latin typeface="Tahoma"/>
                <a:cs typeface="Tahoma"/>
              </a:rPr>
              <a:t>(e.g., encouraging students to explore UI jobs). </a:t>
            </a:r>
            <a:r>
              <a:rPr lang="en-US" sz="1000" spc="-10" dirty="0">
                <a:latin typeface="Tahoma"/>
                <a:cs typeface="Tahoma"/>
              </a:rPr>
              <a:t>(Talent  acquisition, </a:t>
            </a:r>
            <a:r>
              <a:rPr lang="en-US" sz="1000" spc="-5" dirty="0">
                <a:latin typeface="Tahoma"/>
                <a:cs typeface="Tahoma"/>
              </a:rPr>
              <a:t>appendix</a:t>
            </a:r>
            <a:r>
              <a:rPr lang="en-US" sz="1000" spc="25" dirty="0">
                <a:latin typeface="Tahoma"/>
                <a:cs typeface="Tahoma"/>
              </a:rPr>
              <a:t> </a:t>
            </a:r>
            <a:r>
              <a:rPr lang="en-US" sz="1000" spc="-5" dirty="0">
                <a:latin typeface="Tahoma"/>
                <a:cs typeface="Tahoma"/>
              </a:rPr>
              <a:t>6)</a:t>
            </a:r>
            <a:endParaRPr lang="en-US" sz="1000" dirty="0">
              <a:latin typeface="Tahoma"/>
              <a:cs typeface="Tahoma"/>
            </a:endParaRPr>
          </a:p>
          <a:p>
            <a:pPr marL="8659" marR="95247">
              <a:lnSpc>
                <a:spcPct val="101800"/>
              </a:lnSpc>
              <a:spcBef>
                <a:spcPts val="3"/>
              </a:spcBef>
            </a:pPr>
            <a:endParaRPr lang="en-US" sz="800" dirty="0">
              <a:latin typeface="Tahoma"/>
              <a:cs typeface="Tahoma"/>
            </a:endParaRPr>
          </a:p>
          <a:p>
            <a:pPr marL="8659" marR="95247">
              <a:lnSpc>
                <a:spcPct val="101800"/>
              </a:lnSpc>
              <a:spcBef>
                <a:spcPts val="3"/>
              </a:spcBef>
            </a:pPr>
            <a:endParaRPr sz="75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949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4913" y="2590800"/>
            <a:ext cx="48965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Calibri"/>
                <a:ea typeface="+mj-ea"/>
                <a:cs typeface="Calibri"/>
              </a:rPr>
              <a:t>UI Project Team Updates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143000"/>
            <a:ext cx="89789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067799" cy="5481669"/>
          </a:xfrm>
          <a:prstGeom prst="rect">
            <a:avLst/>
          </a:prstGeom>
        </p:spPr>
        <p:txBody>
          <a:bodyPr vert="horz" wrap="square" lIns="0" tIns="5628" rIns="0" bIns="0" rtlCol="0">
            <a:spAutoFit/>
          </a:bodyPr>
          <a:lstStyle/>
          <a:p>
            <a:pPr marL="910479" marR="892296" indent="-2165" algn="ctr">
              <a:lnSpc>
                <a:spcPct val="101000"/>
              </a:lnSpc>
              <a:spcBef>
                <a:spcPts val="44"/>
              </a:spcBef>
            </a:pPr>
            <a:r>
              <a:rPr sz="1400" b="1" spc="-7" dirty="0">
                <a:latin typeface="Calibri"/>
                <a:cs typeface="Calibri"/>
              </a:rPr>
              <a:t>Talent </a:t>
            </a:r>
            <a:r>
              <a:rPr sz="1400" b="1" spc="-3" dirty="0">
                <a:latin typeface="Calibri"/>
                <a:cs typeface="Calibri"/>
              </a:rPr>
              <a:t>Acquisition @Iowa  </a:t>
            </a:r>
            <a:r>
              <a:rPr sz="1400" b="1" spc="-7" dirty="0">
                <a:latin typeface="Calibri"/>
                <a:cs typeface="Calibri"/>
              </a:rPr>
              <a:t>Engage </a:t>
            </a:r>
            <a:r>
              <a:rPr sz="1400" b="1" spc="-3" dirty="0">
                <a:latin typeface="Calibri"/>
                <a:cs typeface="Calibri"/>
              </a:rPr>
              <a:t>Committee</a:t>
            </a:r>
            <a:r>
              <a:rPr sz="1400" b="1" spc="3" dirty="0">
                <a:latin typeface="Calibri"/>
                <a:cs typeface="Calibri"/>
              </a:rPr>
              <a:t> </a:t>
            </a:r>
            <a:r>
              <a:rPr sz="1400" b="1" spc="-3" dirty="0">
                <a:latin typeface="Calibri"/>
                <a:cs typeface="Calibri"/>
              </a:rPr>
              <a:t>Charter</a:t>
            </a:r>
            <a:endParaRPr sz="1400" dirty="0">
              <a:latin typeface="Calibri"/>
              <a:cs typeface="Calibri"/>
            </a:endParaRPr>
          </a:p>
          <a:p>
            <a:pPr marL="11257" algn="ctr">
              <a:spcBef>
                <a:spcPts val="1036"/>
              </a:spcBef>
            </a:pPr>
            <a:r>
              <a:rPr sz="1000" b="1" spc="-7" dirty="0">
                <a:latin typeface="Tahoma"/>
                <a:cs typeface="Tahoma"/>
              </a:rPr>
              <a:t>Charge</a:t>
            </a:r>
            <a:endParaRPr sz="1000" dirty="0">
              <a:latin typeface="Tahoma"/>
              <a:cs typeface="Tahoma"/>
            </a:endParaRPr>
          </a:p>
          <a:p>
            <a:pPr marL="422119" marR="403503" indent="-2598" algn="ctr">
              <a:lnSpc>
                <a:spcPts val="995"/>
              </a:lnSpc>
              <a:spcBef>
                <a:spcPts val="644"/>
              </a:spcBef>
            </a:pPr>
            <a:r>
              <a:rPr sz="1000" i="1" spc="-20" dirty="0">
                <a:latin typeface="Tahoma"/>
                <a:cs typeface="Tahoma"/>
              </a:rPr>
              <a:t>Research, propose, </a:t>
            </a:r>
            <a:r>
              <a:rPr sz="1000" i="1" spc="-24" dirty="0">
                <a:latin typeface="Tahoma"/>
                <a:cs typeface="Tahoma"/>
              </a:rPr>
              <a:t>and implement </a:t>
            </a:r>
            <a:r>
              <a:rPr sz="1000" i="1" spc="-20" dirty="0">
                <a:latin typeface="Tahoma"/>
                <a:cs typeface="Tahoma"/>
              </a:rPr>
              <a:t>strategies </a:t>
            </a:r>
            <a:r>
              <a:rPr sz="1000" i="1" spc="-24" dirty="0">
                <a:latin typeface="Tahoma"/>
                <a:cs typeface="Tahoma"/>
              </a:rPr>
              <a:t>and </a:t>
            </a:r>
            <a:r>
              <a:rPr sz="1000" i="1" spc="-20" dirty="0">
                <a:latin typeface="Tahoma"/>
                <a:cs typeface="Tahoma"/>
              </a:rPr>
              <a:t>tools </a:t>
            </a:r>
            <a:r>
              <a:rPr sz="1000" i="1" spc="-17" dirty="0">
                <a:latin typeface="Tahoma"/>
                <a:cs typeface="Tahoma"/>
              </a:rPr>
              <a:t>to  </a:t>
            </a:r>
            <a:r>
              <a:rPr sz="1000" i="1" spc="-24" dirty="0">
                <a:latin typeface="Tahoma"/>
                <a:cs typeface="Tahoma"/>
              </a:rPr>
              <a:t>engage and </a:t>
            </a:r>
            <a:r>
              <a:rPr sz="1000" i="1" spc="-20" dirty="0">
                <a:latin typeface="Tahoma"/>
                <a:cs typeface="Tahoma"/>
              </a:rPr>
              <a:t>cultivate talent pipelines </a:t>
            </a:r>
            <a:r>
              <a:rPr sz="1000" i="1" spc="-17" dirty="0">
                <a:latin typeface="Tahoma"/>
                <a:cs typeface="Tahoma"/>
              </a:rPr>
              <a:t>for the </a:t>
            </a:r>
            <a:r>
              <a:rPr sz="1000" i="1" spc="-20" dirty="0">
                <a:latin typeface="Tahoma"/>
                <a:cs typeface="Tahoma"/>
              </a:rPr>
              <a:t>University </a:t>
            </a:r>
            <a:r>
              <a:rPr sz="1000" i="1" spc="-17" dirty="0">
                <a:latin typeface="Tahoma"/>
                <a:cs typeface="Tahoma"/>
              </a:rPr>
              <a:t>of</a:t>
            </a:r>
            <a:r>
              <a:rPr sz="1000" i="1" spc="170" dirty="0">
                <a:latin typeface="Tahoma"/>
                <a:cs typeface="Tahoma"/>
              </a:rPr>
              <a:t> </a:t>
            </a:r>
            <a:r>
              <a:rPr sz="1000" i="1" spc="-20" dirty="0">
                <a:latin typeface="Tahoma"/>
                <a:cs typeface="Tahoma"/>
              </a:rPr>
              <a:t>Iowa.</a:t>
            </a:r>
            <a:endParaRPr sz="1000" dirty="0">
              <a:latin typeface="Tahoma"/>
              <a:cs typeface="Tahoma"/>
            </a:endParaRPr>
          </a:p>
          <a:p>
            <a:pPr>
              <a:spcBef>
                <a:spcPts val="7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8659"/>
            <a:r>
              <a:rPr sz="1000" b="1" spc="-3" dirty="0">
                <a:latin typeface="Tahoma"/>
                <a:cs typeface="Tahoma"/>
              </a:rPr>
              <a:t>Deliverables</a:t>
            </a:r>
            <a:endParaRPr sz="1000" dirty="0">
              <a:latin typeface="Tahoma"/>
              <a:cs typeface="Tahoma"/>
            </a:endParaRPr>
          </a:p>
          <a:p>
            <a:pPr marL="320378" marR="18617" indent="-155859">
              <a:lnSpc>
                <a:spcPct val="100800"/>
              </a:lnSpc>
              <a:spcBef>
                <a:spcPts val="631"/>
              </a:spcBef>
              <a:buAutoNum type="arabicPeriod"/>
              <a:tabLst>
                <a:tab pos="320810" algn="l"/>
              </a:tabLst>
            </a:pPr>
            <a:r>
              <a:rPr sz="1000" spc="-7" dirty="0">
                <a:latin typeface="Tahoma"/>
                <a:cs typeface="Tahoma"/>
              </a:rPr>
              <a:t>Initiation: Research pipelines, </a:t>
            </a:r>
            <a:r>
              <a:rPr sz="1000" spc="-3" dirty="0">
                <a:latin typeface="Tahoma"/>
                <a:cs typeface="Tahoma"/>
              </a:rPr>
              <a:t>posting, </a:t>
            </a:r>
            <a:r>
              <a:rPr sz="1000" spc="-7" dirty="0">
                <a:latin typeface="Tahoma"/>
                <a:cs typeface="Tahoma"/>
              </a:rPr>
              <a:t>career </a:t>
            </a:r>
            <a:r>
              <a:rPr sz="1000" spc="-3" dirty="0">
                <a:latin typeface="Tahoma"/>
                <a:cs typeface="Tahoma"/>
              </a:rPr>
              <a:t>enhancement, and </a:t>
            </a:r>
            <a:r>
              <a:rPr sz="1000" spc="-7" dirty="0">
                <a:latin typeface="Tahoma"/>
                <a:cs typeface="Tahoma"/>
              </a:rPr>
              <a:t>incentive  strategies </a:t>
            </a:r>
            <a:r>
              <a:rPr sz="1000" spc="-3" dirty="0">
                <a:latin typeface="Tahoma"/>
                <a:cs typeface="Tahoma"/>
              </a:rPr>
              <a:t>and </a:t>
            </a:r>
            <a:r>
              <a:rPr sz="1000" spc="-7" dirty="0">
                <a:latin typeface="Tahoma"/>
                <a:cs typeface="Tahoma"/>
              </a:rPr>
              <a:t>best practices in </a:t>
            </a:r>
            <a:r>
              <a:rPr sz="1000" spc="-3" dirty="0">
                <a:latin typeface="Tahoma"/>
                <a:cs typeface="Tahoma"/>
              </a:rPr>
              <a:t>engaging </a:t>
            </a:r>
            <a:r>
              <a:rPr sz="1000" spc="-7" dirty="0">
                <a:latin typeface="Tahoma"/>
                <a:cs typeface="Tahoma"/>
              </a:rPr>
              <a:t>diverse </a:t>
            </a:r>
            <a:r>
              <a:rPr sz="1000" spc="-3" dirty="0">
                <a:latin typeface="Tahoma"/>
                <a:cs typeface="Tahoma"/>
              </a:rPr>
              <a:t>potential faculty and  staff.</a:t>
            </a:r>
            <a:endParaRPr sz="1000" dirty="0">
              <a:latin typeface="Tahoma"/>
              <a:cs typeface="Tahoma"/>
            </a:endParaRPr>
          </a:p>
          <a:p>
            <a:pPr marL="320378" marR="102607" indent="-155859">
              <a:buAutoNum type="arabicPeriod"/>
              <a:tabLst>
                <a:tab pos="320810" algn="l"/>
              </a:tabLst>
            </a:pPr>
            <a:r>
              <a:rPr sz="1000" spc="-3" dirty="0">
                <a:latin typeface="Tahoma"/>
                <a:cs typeface="Tahoma"/>
              </a:rPr>
              <a:t>Planning: </a:t>
            </a:r>
            <a:r>
              <a:rPr sz="1000" spc="-7" dirty="0">
                <a:latin typeface="Tahoma"/>
                <a:cs typeface="Tahoma"/>
              </a:rPr>
              <a:t>Develop </a:t>
            </a:r>
            <a:r>
              <a:rPr sz="1000" spc="-3" dirty="0">
                <a:latin typeface="Tahoma"/>
                <a:cs typeface="Tahoma"/>
              </a:rPr>
              <a:t>recommendations regarding engagement </a:t>
            </a:r>
            <a:r>
              <a:rPr sz="1000" spc="-7" dirty="0">
                <a:latin typeface="Tahoma"/>
                <a:cs typeface="Tahoma"/>
              </a:rPr>
              <a:t>strategies  </a:t>
            </a:r>
            <a:r>
              <a:rPr sz="1000" spc="-3" dirty="0">
                <a:latin typeface="Tahoma"/>
                <a:cs typeface="Tahoma"/>
              </a:rPr>
              <a:t>and </a:t>
            </a:r>
            <a:r>
              <a:rPr sz="1000" spc="-7" dirty="0">
                <a:latin typeface="Tahoma"/>
                <a:cs typeface="Tahoma"/>
              </a:rPr>
              <a:t>best practices in cultivating talent pipelines </a:t>
            </a:r>
            <a:r>
              <a:rPr sz="1000" spc="-3" dirty="0">
                <a:latin typeface="Tahoma"/>
                <a:cs typeface="Tahoma"/>
              </a:rPr>
              <a:t>to attract </a:t>
            </a:r>
            <a:r>
              <a:rPr sz="1000" spc="-7" dirty="0">
                <a:latin typeface="Tahoma"/>
                <a:cs typeface="Tahoma"/>
              </a:rPr>
              <a:t>attention </a:t>
            </a:r>
            <a:r>
              <a:rPr sz="1000" spc="-3" dirty="0">
                <a:latin typeface="Tahoma"/>
                <a:cs typeface="Tahoma"/>
              </a:rPr>
              <a:t>from</a:t>
            </a:r>
            <a:endParaRPr sz="1000" dirty="0">
              <a:latin typeface="Tahoma"/>
              <a:cs typeface="Tahoma"/>
            </a:endParaRPr>
          </a:p>
          <a:p>
            <a:pPr marL="320378">
              <a:spcBef>
                <a:spcPts val="17"/>
              </a:spcBef>
            </a:pPr>
            <a:r>
              <a:rPr sz="1000" spc="-3" dirty="0">
                <a:latin typeface="Tahoma"/>
                <a:cs typeface="Tahoma"/>
              </a:rPr>
              <a:t>potential</a:t>
            </a:r>
            <a:r>
              <a:rPr sz="1000" spc="-7" dirty="0">
                <a:latin typeface="Tahoma"/>
                <a:cs typeface="Tahoma"/>
              </a:rPr>
              <a:t> candidates.</a:t>
            </a:r>
            <a:endParaRPr sz="1000" dirty="0">
              <a:latin typeface="Tahoma"/>
              <a:cs typeface="Tahoma"/>
            </a:endParaRPr>
          </a:p>
          <a:p>
            <a:pPr marL="320378" marR="130749" indent="-155859">
              <a:buAutoNum type="arabicPeriod" startAt="3"/>
              <a:tabLst>
                <a:tab pos="320810" algn="l"/>
              </a:tabLst>
            </a:pPr>
            <a:r>
              <a:rPr sz="1000" spc="-3" dirty="0">
                <a:latin typeface="Tahoma"/>
                <a:cs typeface="Tahoma"/>
              </a:rPr>
              <a:t>Implementation: Leverage and expand </a:t>
            </a:r>
            <a:r>
              <a:rPr sz="1000" spc="-7" dirty="0">
                <a:latin typeface="Tahoma"/>
                <a:cs typeface="Tahoma"/>
              </a:rPr>
              <a:t>pipelines, identify </a:t>
            </a:r>
            <a:r>
              <a:rPr sz="1000" spc="-3" dirty="0">
                <a:latin typeface="Tahoma"/>
                <a:cs typeface="Tahoma"/>
              </a:rPr>
              <a:t>posting  </a:t>
            </a:r>
            <a:r>
              <a:rPr sz="1000" spc="-7" dirty="0">
                <a:latin typeface="Tahoma"/>
                <a:cs typeface="Tahoma"/>
              </a:rPr>
              <a:t>strategies, </a:t>
            </a:r>
            <a:r>
              <a:rPr sz="1000" spc="-3" dirty="0">
                <a:latin typeface="Tahoma"/>
                <a:cs typeface="Tahoma"/>
              </a:rPr>
              <a:t>enhance diversity recruiting/retention, and </a:t>
            </a:r>
            <a:r>
              <a:rPr sz="1000" spc="-7" dirty="0">
                <a:latin typeface="Tahoma"/>
                <a:cs typeface="Tahoma"/>
              </a:rPr>
              <a:t>develop</a:t>
            </a:r>
            <a:r>
              <a:rPr sz="1000" spc="136" dirty="0">
                <a:latin typeface="Tahoma"/>
                <a:cs typeface="Tahoma"/>
              </a:rPr>
              <a:t> </a:t>
            </a:r>
            <a:r>
              <a:rPr sz="1000" spc="-7" dirty="0">
                <a:latin typeface="Tahoma"/>
                <a:cs typeface="Tahoma"/>
              </a:rPr>
              <a:t>incentive</a:t>
            </a:r>
            <a:endParaRPr sz="1000" dirty="0">
              <a:latin typeface="Tahoma"/>
              <a:cs typeface="Tahoma"/>
            </a:endParaRPr>
          </a:p>
          <a:p>
            <a:pPr marL="320378">
              <a:spcBef>
                <a:spcPts val="17"/>
              </a:spcBef>
            </a:pPr>
            <a:r>
              <a:rPr sz="1000" spc="-3" dirty="0">
                <a:latin typeface="Tahoma"/>
                <a:cs typeface="Tahoma"/>
              </a:rPr>
              <a:t>programs.</a:t>
            </a:r>
            <a:endParaRPr sz="1000" dirty="0">
              <a:latin typeface="Tahoma"/>
              <a:cs typeface="Tahoma"/>
            </a:endParaRPr>
          </a:p>
          <a:p>
            <a:pPr marL="320378" marR="166250" indent="-155859">
              <a:buAutoNum type="arabicPeriod" startAt="4"/>
              <a:tabLst>
                <a:tab pos="320810" algn="l"/>
              </a:tabLst>
            </a:pPr>
            <a:r>
              <a:rPr sz="1000" spc="-3" dirty="0">
                <a:latin typeface="Tahoma"/>
                <a:cs typeface="Tahoma"/>
              </a:rPr>
              <a:t>Provide monthly </a:t>
            </a:r>
            <a:r>
              <a:rPr sz="1000" spc="-7" dirty="0">
                <a:latin typeface="Tahoma"/>
                <a:cs typeface="Tahoma"/>
              </a:rPr>
              <a:t>updates </a:t>
            </a:r>
            <a:r>
              <a:rPr sz="1000" spc="-3" dirty="0">
                <a:latin typeface="Tahoma"/>
                <a:cs typeface="Tahoma"/>
              </a:rPr>
              <a:t>to TalentAcquisition@Iowa Governing Council  regarding progress of</a:t>
            </a:r>
            <a:r>
              <a:rPr sz="1000" spc="17" dirty="0">
                <a:latin typeface="Tahoma"/>
                <a:cs typeface="Tahoma"/>
              </a:rPr>
              <a:t> </a:t>
            </a:r>
            <a:r>
              <a:rPr sz="1000" spc="-7" dirty="0">
                <a:latin typeface="Tahoma"/>
                <a:cs typeface="Tahoma"/>
              </a:rPr>
              <a:t>initiative.</a:t>
            </a:r>
            <a:endParaRPr sz="1000" dirty="0">
              <a:latin typeface="Tahoma"/>
              <a:cs typeface="Tahoma"/>
            </a:endParaRPr>
          </a:p>
          <a:p>
            <a:pPr marL="320378" indent="-155859">
              <a:spcBef>
                <a:spcPts val="17"/>
              </a:spcBef>
              <a:buAutoNum type="arabicPeriod" startAt="4"/>
              <a:tabLst>
                <a:tab pos="320810" algn="l"/>
              </a:tabLst>
            </a:pPr>
            <a:r>
              <a:rPr sz="1000" spc="-7" dirty="0">
                <a:latin typeface="Tahoma"/>
                <a:cs typeface="Tahoma"/>
              </a:rPr>
              <a:t>Evaluation: </a:t>
            </a:r>
            <a:r>
              <a:rPr sz="1000" spc="-3" dirty="0">
                <a:latin typeface="Tahoma"/>
                <a:cs typeface="Tahoma"/>
              </a:rPr>
              <a:t>Evaluate the effectiveness of engagement</a:t>
            </a:r>
            <a:r>
              <a:rPr sz="1000" spc="58" dirty="0">
                <a:latin typeface="Tahoma"/>
                <a:cs typeface="Tahoma"/>
              </a:rPr>
              <a:t> </a:t>
            </a:r>
            <a:r>
              <a:rPr sz="1000" spc="-7" dirty="0">
                <a:latin typeface="Tahoma"/>
                <a:cs typeface="Tahoma"/>
              </a:rPr>
              <a:t>strategies.</a:t>
            </a:r>
            <a:endParaRPr sz="1000" dirty="0">
              <a:latin typeface="Tahoma"/>
              <a:cs typeface="Tahoma"/>
            </a:endParaRPr>
          </a:p>
          <a:p>
            <a:pPr>
              <a:spcBef>
                <a:spcPts val="3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8659"/>
            <a:r>
              <a:rPr sz="1000" b="1" spc="-3" dirty="0">
                <a:latin typeface="Tahoma"/>
                <a:cs typeface="Tahoma"/>
              </a:rPr>
              <a:t>Reference</a:t>
            </a:r>
            <a:endParaRPr sz="1000" dirty="0">
              <a:latin typeface="Tahoma"/>
              <a:cs typeface="Tahoma"/>
            </a:endParaRPr>
          </a:p>
          <a:p>
            <a:pPr marL="320378" indent="-155859">
              <a:spcBef>
                <a:spcPts val="637"/>
              </a:spcBef>
              <a:buFont typeface="Symbol"/>
              <a:buChar char=""/>
              <a:tabLst>
                <a:tab pos="320378" algn="l"/>
                <a:tab pos="320810" algn="l"/>
              </a:tabLst>
            </a:pPr>
            <a:r>
              <a:rPr sz="1000" spc="-7" dirty="0">
                <a:latin typeface="Tahoma"/>
                <a:cs typeface="Tahoma"/>
              </a:rPr>
              <a:t>Talent at </a:t>
            </a:r>
            <a:r>
              <a:rPr sz="1000" spc="-3" dirty="0">
                <a:latin typeface="Tahoma"/>
                <a:cs typeface="Tahoma"/>
              </a:rPr>
              <a:t>Iowa Report and</a:t>
            </a:r>
            <a:r>
              <a:rPr sz="1000" spc="55" dirty="0">
                <a:latin typeface="Tahoma"/>
                <a:cs typeface="Tahoma"/>
              </a:rPr>
              <a:t> </a:t>
            </a:r>
            <a:r>
              <a:rPr sz="1000" spc="-3" dirty="0">
                <a:latin typeface="Tahoma"/>
                <a:cs typeface="Tahoma"/>
              </a:rPr>
              <a:t>Recommendations</a:t>
            </a:r>
            <a:endParaRPr sz="1000" dirty="0">
              <a:latin typeface="Tahoma"/>
              <a:cs typeface="Tahoma"/>
            </a:endParaRPr>
          </a:p>
          <a:p>
            <a:pPr marL="320378" marR="3464" indent="-155859">
              <a:lnSpc>
                <a:spcPct val="108300"/>
              </a:lnSpc>
              <a:spcBef>
                <a:spcPts val="3"/>
              </a:spcBef>
              <a:buFont typeface="Symbol"/>
              <a:buChar char=""/>
              <a:tabLst>
                <a:tab pos="320378" algn="l"/>
                <a:tab pos="320810" algn="l"/>
              </a:tabLst>
            </a:pPr>
            <a:r>
              <a:rPr sz="1000" spc="-7" dirty="0">
                <a:latin typeface="Tahoma"/>
                <a:cs typeface="Tahoma"/>
              </a:rPr>
              <a:t>Talent Acquisition </a:t>
            </a:r>
            <a:r>
              <a:rPr sz="1000" spc="-3" dirty="0">
                <a:latin typeface="Tahoma"/>
                <a:cs typeface="Tahoma"/>
              </a:rPr>
              <a:t>Talent@Iowa Governance Council Presentation </a:t>
            </a:r>
            <a:r>
              <a:rPr sz="1000" spc="-7" dirty="0">
                <a:latin typeface="Tahoma"/>
                <a:cs typeface="Tahoma"/>
              </a:rPr>
              <a:t>given </a:t>
            </a:r>
            <a:r>
              <a:rPr sz="1000" spc="-3" dirty="0">
                <a:latin typeface="Tahoma"/>
                <a:cs typeface="Tahoma"/>
              </a:rPr>
              <a:t>on  September </a:t>
            </a:r>
            <a:r>
              <a:rPr sz="1000" spc="-7" dirty="0">
                <a:latin typeface="Tahoma"/>
                <a:cs typeface="Tahoma"/>
              </a:rPr>
              <a:t>14,</a:t>
            </a:r>
            <a:r>
              <a:rPr sz="1000" spc="3" dirty="0">
                <a:latin typeface="Tahoma"/>
                <a:cs typeface="Tahoma"/>
              </a:rPr>
              <a:t> </a:t>
            </a:r>
            <a:r>
              <a:rPr sz="1000" spc="-7" dirty="0">
                <a:latin typeface="Tahoma"/>
                <a:cs typeface="Tahoma"/>
              </a:rPr>
              <a:t>2017</a:t>
            </a:r>
            <a:endParaRPr sz="1000" dirty="0">
              <a:latin typeface="Tahoma"/>
              <a:cs typeface="Tahoma"/>
            </a:endParaRPr>
          </a:p>
          <a:p>
            <a:pPr marL="320378" indent="-155859">
              <a:spcBef>
                <a:spcPts val="95"/>
              </a:spcBef>
              <a:buFont typeface="Symbol"/>
              <a:buChar char=""/>
              <a:tabLst>
                <a:tab pos="320378" algn="l"/>
                <a:tab pos="320810" algn="l"/>
              </a:tabLst>
            </a:pPr>
            <a:r>
              <a:rPr sz="1000" spc="-3" dirty="0">
                <a:latin typeface="Tahoma"/>
                <a:cs typeface="Tahoma"/>
              </a:rPr>
              <a:t>TalentAcquisition@Iowa Infographic</a:t>
            </a:r>
            <a:endParaRPr sz="1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 marL="8659">
              <a:spcBef>
                <a:spcPts val="590"/>
              </a:spcBef>
            </a:pPr>
            <a:r>
              <a:rPr sz="1000" b="1" spc="-3" dirty="0">
                <a:latin typeface="Tahoma"/>
                <a:cs typeface="Tahoma"/>
              </a:rPr>
              <a:t>Committee</a:t>
            </a:r>
            <a:r>
              <a:rPr sz="1000" b="1" spc="-10" dirty="0">
                <a:latin typeface="Tahoma"/>
                <a:cs typeface="Tahoma"/>
              </a:rPr>
              <a:t> </a:t>
            </a:r>
            <a:r>
              <a:rPr sz="1000" b="1" spc="-3" dirty="0">
                <a:latin typeface="Tahoma"/>
                <a:cs typeface="Tahoma"/>
              </a:rPr>
              <a:t>Membership</a:t>
            </a:r>
            <a:endParaRPr sz="1000" dirty="0">
              <a:latin typeface="Tahoma"/>
              <a:cs typeface="Tahoma"/>
            </a:endParaRPr>
          </a:p>
          <a:p>
            <a:pPr marL="8659" marR="9957">
              <a:lnSpc>
                <a:spcPct val="100600"/>
              </a:lnSpc>
              <a:spcBef>
                <a:spcPts val="617"/>
              </a:spcBef>
            </a:pPr>
            <a:r>
              <a:rPr sz="1000" dirty="0">
                <a:latin typeface="Tahoma"/>
                <a:cs typeface="Tahoma"/>
              </a:rPr>
              <a:t>The </a:t>
            </a:r>
            <a:r>
              <a:rPr sz="1000" spc="-3" dirty="0">
                <a:latin typeface="Tahoma"/>
                <a:cs typeface="Tahoma"/>
              </a:rPr>
              <a:t>Engage Committee </a:t>
            </a:r>
            <a:r>
              <a:rPr sz="1000" dirty="0">
                <a:latin typeface="Tahoma"/>
                <a:cs typeface="Tahoma"/>
              </a:rPr>
              <a:t>will </a:t>
            </a:r>
            <a:r>
              <a:rPr sz="1000" spc="-7" dirty="0">
                <a:latin typeface="Tahoma"/>
                <a:cs typeface="Tahoma"/>
              </a:rPr>
              <a:t>be </a:t>
            </a:r>
            <a:r>
              <a:rPr sz="1000" spc="-3" dirty="0">
                <a:latin typeface="Tahoma"/>
                <a:cs typeface="Tahoma"/>
              </a:rPr>
              <a:t>co-chaired </a:t>
            </a:r>
            <a:r>
              <a:rPr sz="1000" spc="-7" dirty="0">
                <a:latin typeface="Tahoma"/>
                <a:cs typeface="Tahoma"/>
              </a:rPr>
              <a:t>by </a:t>
            </a:r>
            <a:r>
              <a:rPr sz="1000" spc="-3" dirty="0">
                <a:latin typeface="Tahoma"/>
                <a:cs typeface="Tahoma"/>
              </a:rPr>
              <a:t>Wanda Malden </a:t>
            </a:r>
            <a:r>
              <a:rPr sz="1000" dirty="0">
                <a:latin typeface="Tahoma"/>
                <a:cs typeface="Tahoma"/>
              </a:rPr>
              <a:t>and Shamika </a:t>
            </a:r>
            <a:r>
              <a:rPr sz="1000" spc="-3" dirty="0">
                <a:latin typeface="Tahoma"/>
                <a:cs typeface="Tahoma"/>
              </a:rPr>
              <a:t>Patterson </a:t>
            </a:r>
            <a:r>
              <a:rPr sz="1000" dirty="0">
                <a:latin typeface="Tahoma"/>
                <a:cs typeface="Tahoma"/>
              </a:rPr>
              <a:t>and  is </a:t>
            </a:r>
            <a:r>
              <a:rPr sz="1000" spc="-3" dirty="0">
                <a:latin typeface="Tahoma"/>
                <a:cs typeface="Tahoma"/>
              </a:rPr>
              <a:t>sponsored </a:t>
            </a:r>
            <a:r>
              <a:rPr sz="1000" spc="-7" dirty="0">
                <a:latin typeface="Tahoma"/>
                <a:cs typeface="Tahoma"/>
              </a:rPr>
              <a:t>by </a:t>
            </a:r>
            <a:r>
              <a:rPr sz="1000" spc="-3" dirty="0">
                <a:latin typeface="Tahoma"/>
                <a:cs typeface="Tahoma"/>
              </a:rPr>
              <a:t>the </a:t>
            </a:r>
            <a:r>
              <a:rPr sz="1000" dirty="0">
                <a:latin typeface="Tahoma"/>
                <a:cs typeface="Tahoma"/>
              </a:rPr>
              <a:t>Human </a:t>
            </a:r>
            <a:r>
              <a:rPr sz="1000" spc="-3" dirty="0">
                <a:latin typeface="Tahoma"/>
                <a:cs typeface="Tahoma"/>
              </a:rPr>
              <a:t>Resources Department. Committee members include: </a:t>
            </a:r>
            <a:r>
              <a:rPr sz="1000" b="1" dirty="0">
                <a:solidFill>
                  <a:srgbClr val="FF0000"/>
                </a:solidFill>
                <a:latin typeface="Tahoma"/>
                <a:cs typeface="Tahoma"/>
              </a:rPr>
              <a:t>Emily  </a:t>
            </a:r>
            <a:r>
              <a:rPr sz="1000" b="1" spc="-3" dirty="0">
                <a:solidFill>
                  <a:srgbClr val="FF0000"/>
                </a:solidFill>
                <a:latin typeface="Tahoma"/>
                <a:cs typeface="Tahoma"/>
              </a:rPr>
              <a:t>Kleinmeyer, Becky Rafferty, Sharon Beck, Wendy Loney, </a:t>
            </a:r>
            <a:r>
              <a:rPr sz="1000" dirty="0">
                <a:latin typeface="Tahoma"/>
                <a:cs typeface="Tahoma"/>
              </a:rPr>
              <a:t>and </a:t>
            </a:r>
            <a:r>
              <a:rPr sz="1000" b="1" dirty="0">
                <a:solidFill>
                  <a:srgbClr val="FF0000"/>
                </a:solidFill>
                <a:latin typeface="Tahoma"/>
                <a:cs typeface="Tahoma"/>
              </a:rPr>
              <a:t>Adam </a:t>
            </a:r>
            <a:r>
              <a:rPr sz="1000" b="1" spc="-3" dirty="0">
                <a:solidFill>
                  <a:srgbClr val="FF0000"/>
                </a:solidFill>
                <a:latin typeface="Tahoma"/>
                <a:cs typeface="Tahoma"/>
              </a:rPr>
              <a:t>Potter  </a:t>
            </a:r>
            <a:r>
              <a:rPr sz="1000" spc="-3" dirty="0">
                <a:latin typeface="Tahoma"/>
                <a:cs typeface="Tahoma"/>
              </a:rPr>
              <a:t>Student participants: </a:t>
            </a:r>
            <a:r>
              <a:rPr sz="1000" dirty="0">
                <a:latin typeface="Tahoma"/>
                <a:cs typeface="Tahoma"/>
              </a:rPr>
              <a:t>Don </a:t>
            </a:r>
            <a:r>
              <a:rPr sz="1000" spc="-3" dirty="0">
                <a:latin typeface="Tahoma"/>
                <a:cs typeface="Tahoma"/>
              </a:rPr>
              <a:t>Braithwaite, Hannah</a:t>
            </a:r>
            <a:r>
              <a:rPr sz="1000" spc="-17" dirty="0">
                <a:latin typeface="Tahoma"/>
                <a:cs typeface="Tahoma"/>
              </a:rPr>
              <a:t> </a:t>
            </a:r>
            <a:r>
              <a:rPr sz="1000" spc="-3" dirty="0">
                <a:latin typeface="Tahoma"/>
                <a:cs typeface="Tahoma"/>
              </a:rPr>
              <a:t>Shrader</a:t>
            </a:r>
            <a:endParaRPr sz="1000" dirty="0">
              <a:latin typeface="Tahoma"/>
              <a:cs typeface="Tahoma"/>
            </a:endParaRPr>
          </a:p>
          <a:p>
            <a:pPr marL="8659">
              <a:spcBef>
                <a:spcPts val="3"/>
              </a:spcBef>
            </a:pPr>
            <a:r>
              <a:rPr sz="1000" b="1" dirty="0">
                <a:latin typeface="Tahoma"/>
                <a:cs typeface="Tahoma"/>
              </a:rPr>
              <a:t>HR </a:t>
            </a:r>
            <a:r>
              <a:rPr sz="1000" b="1" spc="-3" dirty="0">
                <a:latin typeface="Tahoma"/>
                <a:cs typeface="Tahoma"/>
              </a:rPr>
              <a:t>Administrative </a:t>
            </a:r>
            <a:r>
              <a:rPr sz="1000" b="1" spc="-7" dirty="0">
                <a:latin typeface="Tahoma"/>
                <a:cs typeface="Tahoma"/>
              </a:rPr>
              <a:t>Liaison: </a:t>
            </a:r>
            <a:r>
              <a:rPr sz="1000" b="1" spc="-3" dirty="0">
                <a:solidFill>
                  <a:srgbClr val="FF0000"/>
                </a:solidFill>
                <a:latin typeface="Tahoma"/>
                <a:cs typeface="Tahoma"/>
              </a:rPr>
              <a:t>Cheryl</a:t>
            </a:r>
            <a:r>
              <a:rPr sz="1000" b="1" spc="-7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b="1" spc="-3" dirty="0">
                <a:solidFill>
                  <a:srgbClr val="FF0000"/>
                </a:solidFill>
                <a:latin typeface="Tahoma"/>
                <a:cs typeface="Tahoma"/>
              </a:rPr>
              <a:t>Reardon</a:t>
            </a:r>
            <a:endParaRPr sz="1000" dirty="0">
              <a:latin typeface="Tahoma"/>
              <a:cs typeface="Tahoma"/>
            </a:endParaRPr>
          </a:p>
          <a:p>
            <a:pPr>
              <a:spcBef>
                <a:spcPts val="14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8659" marR="97412"/>
            <a:r>
              <a:rPr sz="1000" b="1" spc="-3" dirty="0">
                <a:latin typeface="Tahoma"/>
                <a:cs typeface="Tahoma"/>
              </a:rPr>
              <a:t>Timeline</a:t>
            </a:r>
            <a:r>
              <a:rPr sz="1000" spc="-3" dirty="0">
                <a:latin typeface="Tahoma"/>
                <a:cs typeface="Tahoma"/>
              </a:rPr>
              <a:t>: </a:t>
            </a:r>
            <a:r>
              <a:rPr sz="1000" dirty="0">
                <a:latin typeface="Tahoma"/>
                <a:cs typeface="Tahoma"/>
              </a:rPr>
              <a:t>Ongoing </a:t>
            </a:r>
            <a:r>
              <a:rPr sz="1000" spc="-3" dirty="0">
                <a:latin typeface="Tahoma"/>
                <a:cs typeface="Tahoma"/>
              </a:rPr>
              <a:t>to support the functional deliverables </a:t>
            </a:r>
            <a:r>
              <a:rPr sz="1000" dirty="0">
                <a:latin typeface="Tahoma"/>
                <a:cs typeface="Tahoma"/>
              </a:rPr>
              <a:t>of </a:t>
            </a:r>
            <a:r>
              <a:rPr sz="1000" spc="-3" dirty="0">
                <a:latin typeface="Tahoma"/>
                <a:cs typeface="Tahoma"/>
              </a:rPr>
              <a:t>the </a:t>
            </a:r>
            <a:r>
              <a:rPr sz="1000" dirty="0">
                <a:latin typeface="Tahoma"/>
                <a:cs typeface="Tahoma"/>
              </a:rPr>
              <a:t>Taleo </a:t>
            </a:r>
            <a:r>
              <a:rPr sz="1000" spc="-3" dirty="0">
                <a:latin typeface="Tahoma"/>
                <a:cs typeface="Tahoma"/>
              </a:rPr>
              <a:t>implementation  as </a:t>
            </a:r>
            <a:r>
              <a:rPr sz="1000" dirty="0">
                <a:latin typeface="Tahoma"/>
                <a:cs typeface="Tahoma"/>
              </a:rPr>
              <a:t>well </a:t>
            </a:r>
            <a:r>
              <a:rPr sz="1000" spc="-3" dirty="0">
                <a:latin typeface="Tahoma"/>
                <a:cs typeface="Tahoma"/>
              </a:rPr>
              <a:t>as future talent acquisition initiatives post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3" dirty="0">
                <a:latin typeface="Tahoma"/>
                <a:cs typeface="Tahoma"/>
              </a:rPr>
              <a:t>implementation</a:t>
            </a:r>
            <a:r>
              <a:rPr sz="1000" spc="-3" dirty="0" smtClean="0">
                <a:latin typeface="Tahoma"/>
                <a:cs typeface="Tahoma"/>
              </a:rPr>
              <a:t>.</a:t>
            </a:r>
            <a:endParaRPr lang="en-US" sz="1000" spc="-3" dirty="0" smtClean="0">
              <a:latin typeface="Tahoma"/>
              <a:cs typeface="Tahoma"/>
            </a:endParaRPr>
          </a:p>
          <a:p>
            <a:pPr marL="8659" marR="97412"/>
            <a:endParaRPr lang="en-US" sz="1000" spc="-3" dirty="0">
              <a:latin typeface="Tahoma"/>
              <a:cs typeface="Tahoma"/>
            </a:endParaRPr>
          </a:p>
          <a:p>
            <a:pPr marL="8659">
              <a:spcBef>
                <a:spcPts val="68"/>
              </a:spcBef>
            </a:pPr>
            <a:r>
              <a:rPr lang="en-US" sz="1000" b="1" spc="-7" dirty="0">
                <a:latin typeface="Tahoma"/>
                <a:cs typeface="Tahoma"/>
              </a:rPr>
              <a:t>Mapping </a:t>
            </a:r>
            <a:r>
              <a:rPr lang="en-US" sz="1000" b="1" spc="-3" dirty="0">
                <a:latin typeface="Tahoma"/>
                <a:cs typeface="Tahoma"/>
              </a:rPr>
              <a:t>of </a:t>
            </a:r>
            <a:r>
              <a:rPr lang="en-US" sz="1000" b="1" spc="-3" dirty="0" err="1">
                <a:latin typeface="Tahoma"/>
                <a:cs typeface="Tahoma"/>
              </a:rPr>
              <a:t>Talent@Iowa</a:t>
            </a:r>
            <a:r>
              <a:rPr lang="en-US" sz="1000" b="1" spc="-3" dirty="0">
                <a:latin typeface="Tahoma"/>
                <a:cs typeface="Tahoma"/>
              </a:rPr>
              <a:t> Task Force</a:t>
            </a:r>
            <a:r>
              <a:rPr lang="en-US" sz="1000" b="1" spc="20" dirty="0">
                <a:latin typeface="Tahoma"/>
                <a:cs typeface="Tahoma"/>
              </a:rPr>
              <a:t> </a:t>
            </a:r>
            <a:r>
              <a:rPr lang="en-US" sz="1000" b="1" spc="-3" dirty="0" smtClean="0">
                <a:latin typeface="Tahoma"/>
                <a:cs typeface="Tahoma"/>
              </a:rPr>
              <a:t>Recommendation</a:t>
            </a:r>
            <a:endParaRPr lang="en-US" sz="1000" dirty="0" smtClean="0">
              <a:latin typeface="Tahoma"/>
              <a:cs typeface="Tahoma"/>
            </a:endParaRPr>
          </a:p>
          <a:p>
            <a:pPr marL="8659">
              <a:spcBef>
                <a:spcPts val="68"/>
              </a:spcBef>
            </a:pPr>
            <a:r>
              <a:rPr lang="en-US" sz="1000" spc="-7" dirty="0">
                <a:latin typeface="Tahoma"/>
                <a:cs typeface="Tahoma"/>
              </a:rPr>
              <a:t>D</a:t>
            </a:r>
            <a:r>
              <a:rPr lang="en-US" sz="1000" spc="-7" dirty="0" smtClean="0">
                <a:latin typeface="Tahoma"/>
                <a:cs typeface="Tahoma"/>
              </a:rPr>
              <a:t>evelop </a:t>
            </a:r>
            <a:r>
              <a:rPr lang="en-US" sz="1000" spc="-3" dirty="0">
                <a:latin typeface="Tahoma"/>
                <a:cs typeface="Tahoma"/>
              </a:rPr>
              <a:t>comprehensive talent </a:t>
            </a:r>
            <a:r>
              <a:rPr lang="en-US" sz="1000" spc="-7" dirty="0">
                <a:latin typeface="Tahoma"/>
                <a:cs typeface="Tahoma"/>
              </a:rPr>
              <a:t>strategies: </a:t>
            </a:r>
            <a:r>
              <a:rPr lang="en-US" sz="1000" spc="-3" dirty="0">
                <a:latin typeface="Tahoma"/>
                <a:cs typeface="Tahoma"/>
              </a:rPr>
              <a:t>Meet the needs of </a:t>
            </a:r>
            <a:r>
              <a:rPr lang="en-US" sz="1000" dirty="0">
                <a:latin typeface="Tahoma"/>
                <a:cs typeface="Tahoma"/>
              </a:rPr>
              <a:t>a </a:t>
            </a:r>
            <a:r>
              <a:rPr lang="en-US" sz="1000" spc="-7" dirty="0">
                <a:latin typeface="Tahoma"/>
                <a:cs typeface="Tahoma"/>
              </a:rPr>
              <a:t>world-class  research </a:t>
            </a:r>
            <a:r>
              <a:rPr lang="en-US" sz="1000" spc="-3" dirty="0">
                <a:latin typeface="Tahoma"/>
                <a:cs typeface="Tahoma"/>
              </a:rPr>
              <a:t>university and </a:t>
            </a:r>
            <a:r>
              <a:rPr lang="en-US" sz="1000" spc="-7" dirty="0">
                <a:latin typeface="Tahoma"/>
                <a:cs typeface="Tahoma"/>
              </a:rPr>
              <a:t>leading academic medical </a:t>
            </a:r>
            <a:r>
              <a:rPr lang="en-US" sz="1000" spc="-3" dirty="0">
                <a:latin typeface="Tahoma"/>
                <a:cs typeface="Tahoma"/>
              </a:rPr>
              <a:t>center </a:t>
            </a:r>
            <a:r>
              <a:rPr lang="en-US" sz="1000" spc="-7" dirty="0">
                <a:latin typeface="Tahoma"/>
                <a:cs typeface="Tahoma"/>
              </a:rPr>
              <a:t>with initiatives</a:t>
            </a:r>
            <a:r>
              <a:rPr lang="en-US" sz="1000" spc="191" dirty="0">
                <a:latin typeface="Tahoma"/>
                <a:cs typeface="Tahoma"/>
              </a:rPr>
              <a:t> </a:t>
            </a:r>
            <a:r>
              <a:rPr lang="en-US" sz="1000" spc="-3" dirty="0" smtClean="0">
                <a:latin typeface="Tahoma"/>
                <a:cs typeface="Tahoma"/>
              </a:rPr>
              <a:t>that </a:t>
            </a:r>
            <a:r>
              <a:rPr lang="en-US" sz="1000" spc="-5" dirty="0">
                <a:latin typeface="Tahoma"/>
                <a:cs typeface="Tahoma"/>
              </a:rPr>
              <a:t>attract top faculty and staff (e.g., central </a:t>
            </a:r>
            <a:r>
              <a:rPr lang="en-US" sz="1000" spc="-10" dirty="0">
                <a:latin typeface="Tahoma"/>
                <a:cs typeface="Tahoma"/>
              </a:rPr>
              <a:t>support </a:t>
            </a:r>
            <a:r>
              <a:rPr lang="en-US" sz="1000" spc="-5" dirty="0">
                <a:latin typeface="Tahoma"/>
                <a:cs typeface="Tahoma"/>
              </a:rPr>
              <a:t>for </a:t>
            </a:r>
            <a:r>
              <a:rPr lang="en-US" sz="1000" spc="-10" dirty="0">
                <a:latin typeface="Tahoma"/>
                <a:cs typeface="Tahoma"/>
              </a:rPr>
              <a:t>employer </a:t>
            </a:r>
            <a:r>
              <a:rPr lang="en-US" sz="1000" spc="-5" dirty="0">
                <a:latin typeface="Tahoma"/>
                <a:cs typeface="Tahoma"/>
              </a:rPr>
              <a:t>branding </a:t>
            </a:r>
            <a:r>
              <a:rPr lang="en-US" sz="1000" spc="-15" dirty="0">
                <a:latin typeface="Tahoma"/>
                <a:cs typeface="Tahoma"/>
              </a:rPr>
              <a:t>and  </a:t>
            </a:r>
            <a:r>
              <a:rPr lang="en-US" sz="1000" spc="-10" dirty="0">
                <a:latin typeface="Tahoma"/>
                <a:cs typeface="Tahoma"/>
              </a:rPr>
              <a:t>advertising), </a:t>
            </a:r>
            <a:r>
              <a:rPr lang="en-US" sz="1000" spc="-5" dirty="0">
                <a:latin typeface="Tahoma"/>
                <a:cs typeface="Tahoma"/>
              </a:rPr>
              <a:t>enhance internal mobility (e.g., </a:t>
            </a:r>
            <a:r>
              <a:rPr lang="en-US" sz="1000" spc="-10" dirty="0">
                <a:latin typeface="Tahoma"/>
                <a:cs typeface="Tahoma"/>
              </a:rPr>
              <a:t>leadership </a:t>
            </a:r>
            <a:r>
              <a:rPr lang="en-US" sz="1000" spc="-5" dirty="0">
                <a:latin typeface="Tahoma"/>
                <a:cs typeface="Tahoma"/>
              </a:rPr>
              <a:t>development), and  create new </a:t>
            </a:r>
            <a:r>
              <a:rPr lang="en-US" sz="1000" spc="-10" dirty="0">
                <a:latin typeface="Tahoma"/>
                <a:cs typeface="Tahoma"/>
              </a:rPr>
              <a:t>pipelines </a:t>
            </a:r>
            <a:r>
              <a:rPr lang="en-US" sz="1000" spc="-5" dirty="0">
                <a:latin typeface="Tahoma"/>
                <a:cs typeface="Tahoma"/>
              </a:rPr>
              <a:t>(e.g., encouraging students to explore UI jobs). </a:t>
            </a:r>
            <a:r>
              <a:rPr lang="en-US" sz="1000" spc="-10" dirty="0">
                <a:latin typeface="Tahoma"/>
                <a:cs typeface="Tahoma"/>
              </a:rPr>
              <a:t>(Talent  acquisition, </a:t>
            </a:r>
            <a:r>
              <a:rPr lang="en-US" sz="1000" spc="-5" dirty="0">
                <a:latin typeface="Tahoma"/>
                <a:cs typeface="Tahoma"/>
              </a:rPr>
              <a:t>appendix</a:t>
            </a:r>
            <a:r>
              <a:rPr lang="en-US" sz="1000" spc="25" dirty="0">
                <a:latin typeface="Tahoma"/>
                <a:cs typeface="Tahoma"/>
              </a:rPr>
              <a:t> </a:t>
            </a:r>
            <a:r>
              <a:rPr lang="en-US" sz="1000" spc="-5" dirty="0">
                <a:latin typeface="Tahoma"/>
                <a:cs typeface="Tahoma"/>
              </a:rPr>
              <a:t>6)</a:t>
            </a:r>
            <a:endParaRPr lang="en-US" sz="1000" dirty="0">
              <a:latin typeface="Tahoma"/>
              <a:cs typeface="Tahoma"/>
            </a:endParaRPr>
          </a:p>
          <a:p>
            <a:pPr marL="8659">
              <a:spcBef>
                <a:spcPts val="68"/>
              </a:spcBef>
            </a:pPr>
            <a:endParaRPr lang="en-US" sz="800" dirty="0">
              <a:latin typeface="Tahoma"/>
              <a:cs typeface="Tahoma"/>
            </a:endParaRPr>
          </a:p>
          <a:p>
            <a:pPr marL="8659" marR="97412"/>
            <a:endParaRPr sz="75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84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296835"/>
            <a:ext cx="8991599" cy="5794319"/>
          </a:xfrm>
          <a:prstGeom prst="rect">
            <a:avLst/>
          </a:prstGeom>
        </p:spPr>
        <p:txBody>
          <a:bodyPr vert="horz" wrap="square" lIns="0" tIns="5628" rIns="0" bIns="0" rtlCol="0">
            <a:spAutoFit/>
          </a:bodyPr>
          <a:lstStyle/>
          <a:p>
            <a:pPr marL="910479" marR="890131" indent="-3464" algn="ctr">
              <a:lnSpc>
                <a:spcPct val="101000"/>
              </a:lnSpc>
              <a:spcBef>
                <a:spcPts val="44"/>
              </a:spcBef>
            </a:pPr>
            <a:r>
              <a:rPr sz="1200" b="1" spc="-7" dirty="0">
                <a:latin typeface="Calibri"/>
                <a:cs typeface="Calibri"/>
              </a:rPr>
              <a:t>Talent </a:t>
            </a:r>
            <a:r>
              <a:rPr sz="1200" b="1" spc="-3" dirty="0">
                <a:latin typeface="Calibri"/>
                <a:cs typeface="Calibri"/>
              </a:rPr>
              <a:t>Acquisition @Iowa  Recruit Committee</a:t>
            </a:r>
            <a:r>
              <a:rPr sz="1200" b="1" spc="17" dirty="0">
                <a:latin typeface="Calibri"/>
                <a:cs typeface="Calibri"/>
              </a:rPr>
              <a:t> </a:t>
            </a:r>
            <a:r>
              <a:rPr sz="1200" b="1" spc="-7" dirty="0">
                <a:latin typeface="Calibri"/>
                <a:cs typeface="Calibri"/>
              </a:rPr>
              <a:t>Charter</a:t>
            </a:r>
            <a:endParaRPr sz="1200" dirty="0">
              <a:latin typeface="Calibri"/>
              <a:cs typeface="Calibri"/>
            </a:endParaRPr>
          </a:p>
          <a:p>
            <a:pPr marL="12122" algn="ctr">
              <a:spcBef>
                <a:spcPts val="1036"/>
              </a:spcBef>
            </a:pPr>
            <a:r>
              <a:rPr sz="900" b="1" spc="-7" dirty="0" smtClean="0">
                <a:latin typeface="Tahoma"/>
                <a:cs typeface="Tahoma"/>
              </a:rPr>
              <a:t>Charge</a:t>
            </a:r>
            <a:endParaRPr lang="en-US" sz="900" dirty="0">
              <a:latin typeface="Tahoma"/>
              <a:cs typeface="Tahoma"/>
            </a:endParaRPr>
          </a:p>
          <a:p>
            <a:pPr marL="12122" algn="ctr">
              <a:spcBef>
                <a:spcPts val="1036"/>
              </a:spcBef>
            </a:pPr>
            <a:r>
              <a:rPr sz="900" i="1" spc="-20" dirty="0" smtClean="0">
                <a:latin typeface="Tahoma"/>
                <a:cs typeface="Tahoma"/>
              </a:rPr>
              <a:t>Research</a:t>
            </a:r>
            <a:r>
              <a:rPr sz="900" i="1" spc="-20" dirty="0">
                <a:latin typeface="Tahoma"/>
                <a:cs typeface="Tahoma"/>
              </a:rPr>
              <a:t>, propose, </a:t>
            </a:r>
            <a:r>
              <a:rPr sz="900" i="1" spc="-24" dirty="0">
                <a:latin typeface="Tahoma"/>
                <a:cs typeface="Tahoma"/>
              </a:rPr>
              <a:t>and implement </a:t>
            </a:r>
            <a:r>
              <a:rPr sz="900" i="1" spc="-20" dirty="0">
                <a:latin typeface="Tahoma"/>
                <a:cs typeface="Tahoma"/>
              </a:rPr>
              <a:t>strategies </a:t>
            </a:r>
            <a:r>
              <a:rPr sz="900" i="1" spc="-24" dirty="0">
                <a:latin typeface="Tahoma"/>
                <a:cs typeface="Tahoma"/>
              </a:rPr>
              <a:t>and </a:t>
            </a:r>
            <a:r>
              <a:rPr sz="900" i="1" spc="-20" dirty="0">
                <a:latin typeface="Tahoma"/>
                <a:cs typeface="Tahoma"/>
              </a:rPr>
              <a:t>tools</a:t>
            </a:r>
            <a:r>
              <a:rPr sz="900" i="1" spc="109" dirty="0">
                <a:latin typeface="Tahoma"/>
                <a:cs typeface="Tahoma"/>
              </a:rPr>
              <a:t> </a:t>
            </a:r>
            <a:r>
              <a:rPr sz="900" i="1" spc="-17" dirty="0">
                <a:latin typeface="Tahoma"/>
                <a:cs typeface="Tahoma"/>
              </a:rPr>
              <a:t>to</a:t>
            </a:r>
            <a:endParaRPr sz="900" dirty="0">
              <a:latin typeface="Tahoma"/>
              <a:cs typeface="Tahoma"/>
            </a:endParaRPr>
          </a:p>
          <a:p>
            <a:pPr marL="1297097" marR="5195" indent="-1274151" algn="ctr">
              <a:lnSpc>
                <a:spcPts val="982"/>
              </a:lnSpc>
              <a:spcBef>
                <a:spcPts val="55"/>
              </a:spcBef>
            </a:pPr>
            <a:r>
              <a:rPr sz="900" i="1" spc="-24" dirty="0">
                <a:latin typeface="Tahoma"/>
                <a:cs typeface="Tahoma"/>
              </a:rPr>
              <a:t>develop and </a:t>
            </a:r>
            <a:r>
              <a:rPr sz="900" i="1" spc="-20" dirty="0">
                <a:latin typeface="Tahoma"/>
                <a:cs typeface="Tahoma"/>
              </a:rPr>
              <a:t>train </a:t>
            </a:r>
            <a:r>
              <a:rPr sz="900" i="1" spc="-17" dirty="0">
                <a:latin typeface="Tahoma"/>
                <a:cs typeface="Tahoma"/>
              </a:rPr>
              <a:t>staff </a:t>
            </a:r>
            <a:r>
              <a:rPr sz="900" i="1" spc="-24" dirty="0">
                <a:latin typeface="Tahoma"/>
                <a:cs typeface="Tahoma"/>
              </a:rPr>
              <a:t>on modernized </a:t>
            </a:r>
            <a:r>
              <a:rPr sz="900" i="1" spc="-20" dirty="0">
                <a:latin typeface="Tahoma"/>
                <a:cs typeface="Tahoma"/>
              </a:rPr>
              <a:t>recruitment processes </a:t>
            </a:r>
            <a:r>
              <a:rPr sz="900" i="1" spc="-24" dirty="0">
                <a:latin typeface="Tahoma"/>
                <a:cs typeface="Tahoma"/>
              </a:rPr>
              <a:t>and </a:t>
            </a:r>
            <a:r>
              <a:rPr sz="900" i="1" spc="-20" dirty="0">
                <a:latin typeface="Tahoma"/>
                <a:cs typeface="Tahoma"/>
              </a:rPr>
              <a:t>steps </a:t>
            </a:r>
            <a:r>
              <a:rPr sz="900" i="1" spc="-17" dirty="0">
                <a:latin typeface="Tahoma"/>
                <a:cs typeface="Tahoma"/>
              </a:rPr>
              <a:t>for </a:t>
            </a:r>
            <a:r>
              <a:rPr sz="900" i="1" spc="-20" dirty="0">
                <a:latin typeface="Tahoma"/>
                <a:cs typeface="Tahoma"/>
              </a:rPr>
              <a:t>hiring  at </a:t>
            </a:r>
            <a:r>
              <a:rPr sz="900" i="1" spc="-17" dirty="0">
                <a:latin typeface="Tahoma"/>
                <a:cs typeface="Tahoma"/>
              </a:rPr>
              <a:t>the </a:t>
            </a:r>
            <a:r>
              <a:rPr sz="900" i="1" spc="-20" dirty="0">
                <a:latin typeface="Tahoma"/>
                <a:cs typeface="Tahoma"/>
              </a:rPr>
              <a:t>University </a:t>
            </a:r>
            <a:r>
              <a:rPr sz="900" i="1" spc="-17" dirty="0">
                <a:latin typeface="Tahoma"/>
                <a:cs typeface="Tahoma"/>
              </a:rPr>
              <a:t>of</a:t>
            </a:r>
            <a:r>
              <a:rPr sz="900" i="1" spc="34" dirty="0">
                <a:latin typeface="Tahoma"/>
                <a:cs typeface="Tahoma"/>
              </a:rPr>
              <a:t> </a:t>
            </a:r>
            <a:r>
              <a:rPr sz="900" i="1" spc="-20" dirty="0">
                <a:latin typeface="Tahoma"/>
                <a:cs typeface="Tahoma"/>
              </a:rPr>
              <a:t>Iowa.</a:t>
            </a:r>
            <a:endParaRPr sz="900" dirty="0">
              <a:latin typeface="Tahoma"/>
              <a:cs typeface="Tahoma"/>
            </a:endParaRPr>
          </a:p>
          <a:p>
            <a:pPr>
              <a:spcBef>
                <a:spcPts val="24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8659">
              <a:spcBef>
                <a:spcPts val="3"/>
              </a:spcBef>
            </a:pPr>
            <a:r>
              <a:rPr sz="900" b="1" spc="-3" dirty="0">
                <a:latin typeface="Tahoma"/>
                <a:cs typeface="Tahoma"/>
              </a:rPr>
              <a:t>Deliverables</a:t>
            </a:r>
            <a:endParaRPr sz="900" dirty="0">
              <a:latin typeface="Tahoma"/>
              <a:cs typeface="Tahoma"/>
            </a:endParaRPr>
          </a:p>
          <a:p>
            <a:pPr marL="320378" marR="65374" indent="-156292">
              <a:spcBef>
                <a:spcPts val="603"/>
              </a:spcBef>
              <a:buAutoNum type="arabicPeriod"/>
              <a:tabLst>
                <a:tab pos="320810" algn="l"/>
              </a:tabLst>
            </a:pPr>
            <a:r>
              <a:rPr sz="900" spc="-3" dirty="0">
                <a:latin typeface="Tahoma"/>
                <a:cs typeface="Tahoma"/>
              </a:rPr>
              <a:t>Initiation: Create training </a:t>
            </a:r>
            <a:r>
              <a:rPr sz="900" dirty="0">
                <a:latin typeface="Tahoma"/>
                <a:cs typeface="Tahoma"/>
              </a:rPr>
              <a:t>and </a:t>
            </a:r>
            <a:r>
              <a:rPr sz="900" spc="-3" dirty="0">
                <a:latin typeface="Tahoma"/>
                <a:cs typeface="Tahoma"/>
              </a:rPr>
              <a:t>skill development </a:t>
            </a:r>
            <a:r>
              <a:rPr sz="900" spc="-7" dirty="0">
                <a:latin typeface="Tahoma"/>
                <a:cs typeface="Tahoma"/>
              </a:rPr>
              <a:t>opportunities </a:t>
            </a:r>
            <a:r>
              <a:rPr sz="900" spc="-3" dirty="0">
                <a:latin typeface="Tahoma"/>
                <a:cs typeface="Tahoma"/>
              </a:rPr>
              <a:t>identified through  technical implementation </a:t>
            </a:r>
            <a:r>
              <a:rPr sz="900" dirty="0">
                <a:latin typeface="Tahoma"/>
                <a:cs typeface="Tahoma"/>
              </a:rPr>
              <a:t>of </a:t>
            </a:r>
            <a:r>
              <a:rPr sz="900" spc="-3" dirty="0">
                <a:latin typeface="Tahoma"/>
                <a:cs typeface="Tahoma"/>
              </a:rPr>
              <a:t>modernized recruitment processes </a:t>
            </a:r>
            <a:r>
              <a:rPr sz="900" dirty="0">
                <a:latin typeface="Tahoma"/>
                <a:cs typeface="Tahoma"/>
              </a:rPr>
              <a:t>and</a:t>
            </a:r>
            <a:r>
              <a:rPr sz="900" spc="7" dirty="0">
                <a:latin typeface="Tahoma"/>
                <a:cs typeface="Tahoma"/>
              </a:rPr>
              <a:t> </a:t>
            </a:r>
            <a:r>
              <a:rPr sz="900" spc="-3" dirty="0">
                <a:latin typeface="Tahoma"/>
                <a:cs typeface="Tahoma"/>
              </a:rPr>
              <a:t>steps.</a:t>
            </a:r>
            <a:endParaRPr sz="900" dirty="0">
              <a:latin typeface="Tahoma"/>
              <a:cs typeface="Tahoma"/>
            </a:endParaRPr>
          </a:p>
          <a:p>
            <a:pPr marL="320378" marR="159322" indent="-156292">
              <a:lnSpc>
                <a:spcPts val="914"/>
              </a:lnSpc>
              <a:spcBef>
                <a:spcPts val="20"/>
              </a:spcBef>
              <a:buAutoNum type="arabicPeriod"/>
              <a:tabLst>
                <a:tab pos="320810" algn="l"/>
              </a:tabLst>
            </a:pPr>
            <a:r>
              <a:rPr sz="900" spc="-3" dirty="0">
                <a:latin typeface="Tahoma"/>
                <a:cs typeface="Tahoma"/>
              </a:rPr>
              <a:t>Planning: </a:t>
            </a:r>
            <a:r>
              <a:rPr sz="900" dirty="0">
                <a:latin typeface="Tahoma"/>
                <a:cs typeface="Tahoma"/>
              </a:rPr>
              <a:t>Develop </a:t>
            </a:r>
            <a:r>
              <a:rPr sz="900" spc="-3" dirty="0">
                <a:latin typeface="Tahoma"/>
                <a:cs typeface="Tahoma"/>
              </a:rPr>
              <a:t>recommendations regarding training </a:t>
            </a:r>
            <a:r>
              <a:rPr sz="900" dirty="0">
                <a:latin typeface="Tahoma"/>
                <a:cs typeface="Tahoma"/>
              </a:rPr>
              <a:t>and skill </a:t>
            </a:r>
            <a:r>
              <a:rPr sz="900" spc="-3" dirty="0">
                <a:latin typeface="Tahoma"/>
                <a:cs typeface="Tahoma"/>
              </a:rPr>
              <a:t>development  strategies </a:t>
            </a:r>
            <a:r>
              <a:rPr sz="900" dirty="0">
                <a:latin typeface="Tahoma"/>
                <a:cs typeface="Tahoma"/>
              </a:rPr>
              <a:t>and </a:t>
            </a:r>
            <a:r>
              <a:rPr sz="900" spc="-3" dirty="0">
                <a:latin typeface="Tahoma"/>
                <a:cs typeface="Tahoma"/>
              </a:rPr>
              <a:t>best practices </a:t>
            </a:r>
            <a:r>
              <a:rPr sz="900" dirty="0">
                <a:latin typeface="Tahoma"/>
                <a:cs typeface="Tahoma"/>
              </a:rPr>
              <a:t>in </a:t>
            </a:r>
            <a:r>
              <a:rPr sz="900" spc="-3" dirty="0">
                <a:latin typeface="Tahoma"/>
                <a:cs typeface="Tahoma"/>
              </a:rPr>
              <a:t>recruiting </a:t>
            </a:r>
            <a:r>
              <a:rPr sz="900" dirty="0">
                <a:latin typeface="Tahoma"/>
                <a:cs typeface="Tahoma"/>
              </a:rPr>
              <a:t>and </a:t>
            </a:r>
            <a:r>
              <a:rPr sz="900" spc="-3" dirty="0">
                <a:latin typeface="Tahoma"/>
                <a:cs typeface="Tahoma"/>
              </a:rPr>
              <a:t>hiring</a:t>
            </a:r>
            <a:r>
              <a:rPr sz="900" spc="-37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processes.</a:t>
            </a:r>
          </a:p>
          <a:p>
            <a:pPr marL="320378" marR="24678" indent="-155859">
              <a:lnSpc>
                <a:spcPts val="900"/>
              </a:lnSpc>
              <a:buAutoNum type="arabicPeriod"/>
              <a:tabLst>
                <a:tab pos="320810" algn="l"/>
              </a:tabLst>
            </a:pPr>
            <a:r>
              <a:rPr sz="900" spc="-3" dirty="0">
                <a:latin typeface="Tahoma"/>
                <a:cs typeface="Tahoma"/>
              </a:rPr>
              <a:t>Implementation: Train </a:t>
            </a:r>
            <a:r>
              <a:rPr sz="900" dirty="0">
                <a:latin typeface="Tahoma"/>
                <a:cs typeface="Tahoma"/>
              </a:rPr>
              <a:t>and </a:t>
            </a:r>
            <a:r>
              <a:rPr sz="900" spc="-3" dirty="0">
                <a:latin typeface="Tahoma"/>
                <a:cs typeface="Tahoma"/>
              </a:rPr>
              <a:t>develop skills </a:t>
            </a:r>
            <a:r>
              <a:rPr sz="900" dirty="0">
                <a:latin typeface="Tahoma"/>
                <a:cs typeface="Tahoma"/>
              </a:rPr>
              <a:t>of </a:t>
            </a:r>
            <a:r>
              <a:rPr sz="900" spc="-3" dirty="0">
                <a:latin typeface="Tahoma"/>
                <a:cs typeface="Tahoma"/>
              </a:rPr>
              <a:t>staff related to application, interview  management, screening, </a:t>
            </a:r>
            <a:r>
              <a:rPr sz="900" dirty="0">
                <a:latin typeface="Tahoma"/>
                <a:cs typeface="Tahoma"/>
              </a:rPr>
              <a:t>and selection </a:t>
            </a:r>
            <a:r>
              <a:rPr sz="900" spc="-7" dirty="0">
                <a:latin typeface="Tahoma"/>
                <a:cs typeface="Tahoma"/>
              </a:rPr>
              <a:t>practices </a:t>
            </a:r>
            <a:r>
              <a:rPr sz="900" spc="-3" dirty="0">
                <a:latin typeface="Tahoma"/>
                <a:cs typeface="Tahoma"/>
              </a:rPr>
              <a:t>to </a:t>
            </a:r>
            <a:r>
              <a:rPr sz="900" dirty="0">
                <a:latin typeface="Tahoma"/>
                <a:cs typeface="Tahoma"/>
              </a:rPr>
              <a:t>hire </a:t>
            </a:r>
            <a:r>
              <a:rPr sz="900" spc="-3" dirty="0">
                <a:latin typeface="Tahoma"/>
                <a:cs typeface="Tahoma"/>
              </a:rPr>
              <a:t>top candidates </a:t>
            </a:r>
            <a:r>
              <a:rPr sz="900" dirty="0">
                <a:latin typeface="Tahoma"/>
                <a:cs typeface="Tahoma"/>
              </a:rPr>
              <a:t>into</a:t>
            </a:r>
            <a:r>
              <a:rPr sz="900" spc="17" dirty="0">
                <a:latin typeface="Tahoma"/>
                <a:cs typeface="Tahoma"/>
              </a:rPr>
              <a:t> </a:t>
            </a:r>
            <a:r>
              <a:rPr sz="900" spc="-3" dirty="0">
                <a:latin typeface="Tahoma"/>
                <a:cs typeface="Tahoma"/>
              </a:rPr>
              <a:t>UI</a:t>
            </a:r>
            <a:endParaRPr sz="900" dirty="0">
              <a:latin typeface="Tahoma"/>
              <a:cs typeface="Tahoma"/>
            </a:endParaRPr>
          </a:p>
          <a:p>
            <a:pPr marL="320378">
              <a:lnSpc>
                <a:spcPts val="886"/>
              </a:lnSpc>
            </a:pPr>
            <a:r>
              <a:rPr sz="900" spc="-3" dirty="0">
                <a:latin typeface="Tahoma"/>
                <a:cs typeface="Tahoma"/>
              </a:rPr>
              <a:t>positions.</a:t>
            </a:r>
            <a:endParaRPr sz="900" dirty="0">
              <a:latin typeface="Tahoma"/>
              <a:cs typeface="Tahoma"/>
            </a:endParaRPr>
          </a:p>
          <a:p>
            <a:pPr marL="320378" marR="3464" indent="-155859">
              <a:buAutoNum type="arabicPeriod" startAt="4"/>
              <a:tabLst>
                <a:tab pos="320810" algn="l"/>
              </a:tabLst>
            </a:pPr>
            <a:r>
              <a:rPr sz="900" spc="-3" dirty="0">
                <a:latin typeface="Tahoma"/>
                <a:cs typeface="Tahoma"/>
              </a:rPr>
              <a:t>Provide monthly </a:t>
            </a:r>
            <a:r>
              <a:rPr sz="900" spc="-7" dirty="0">
                <a:latin typeface="Tahoma"/>
                <a:cs typeface="Tahoma"/>
              </a:rPr>
              <a:t>updates </a:t>
            </a:r>
            <a:r>
              <a:rPr sz="900" spc="-3" dirty="0">
                <a:latin typeface="Tahoma"/>
                <a:cs typeface="Tahoma"/>
              </a:rPr>
              <a:t>to TalentAcquisition@Iowa </a:t>
            </a:r>
            <a:r>
              <a:rPr sz="900" dirty="0">
                <a:latin typeface="Tahoma"/>
                <a:cs typeface="Tahoma"/>
              </a:rPr>
              <a:t>Governing </a:t>
            </a:r>
            <a:r>
              <a:rPr sz="900" spc="-3" dirty="0">
                <a:latin typeface="Tahoma"/>
                <a:cs typeface="Tahoma"/>
              </a:rPr>
              <a:t>Council regarding  progress </a:t>
            </a:r>
            <a:r>
              <a:rPr sz="900" spc="-10" dirty="0">
                <a:latin typeface="Tahoma"/>
                <a:cs typeface="Tahoma"/>
              </a:rPr>
              <a:t>of</a:t>
            </a:r>
            <a:r>
              <a:rPr sz="900" dirty="0">
                <a:latin typeface="Tahoma"/>
                <a:cs typeface="Tahoma"/>
              </a:rPr>
              <a:t> </a:t>
            </a:r>
            <a:r>
              <a:rPr sz="900" spc="-3" dirty="0">
                <a:latin typeface="Tahoma"/>
                <a:cs typeface="Tahoma"/>
              </a:rPr>
              <a:t>initiative.</a:t>
            </a:r>
            <a:endParaRPr sz="900" dirty="0">
              <a:latin typeface="Tahoma"/>
              <a:cs typeface="Tahoma"/>
            </a:endParaRPr>
          </a:p>
          <a:p>
            <a:pPr marL="320378" indent="-156292">
              <a:spcBef>
                <a:spcPts val="17"/>
              </a:spcBef>
              <a:buAutoNum type="arabicPeriod" startAt="4"/>
              <a:tabLst>
                <a:tab pos="320810" algn="l"/>
              </a:tabLst>
            </a:pPr>
            <a:r>
              <a:rPr sz="900" spc="-3" dirty="0">
                <a:latin typeface="Tahoma"/>
                <a:cs typeface="Tahoma"/>
              </a:rPr>
              <a:t>Evaluation: Evaluate effectiveness </a:t>
            </a:r>
            <a:r>
              <a:rPr sz="900" dirty="0">
                <a:latin typeface="Tahoma"/>
                <a:cs typeface="Tahoma"/>
              </a:rPr>
              <a:t>of </a:t>
            </a:r>
            <a:r>
              <a:rPr sz="900" spc="-3" dirty="0">
                <a:latin typeface="Tahoma"/>
                <a:cs typeface="Tahoma"/>
              </a:rPr>
              <a:t>recruitment</a:t>
            </a:r>
            <a:r>
              <a:rPr sz="900" spc="-41" dirty="0">
                <a:latin typeface="Tahoma"/>
                <a:cs typeface="Tahoma"/>
              </a:rPr>
              <a:t> </a:t>
            </a:r>
            <a:r>
              <a:rPr sz="900" spc="-3" dirty="0">
                <a:latin typeface="Tahoma"/>
                <a:cs typeface="Tahoma"/>
              </a:rPr>
              <a:t>strategies.</a:t>
            </a:r>
            <a:endParaRPr sz="900" dirty="0">
              <a:latin typeface="Tahoma"/>
              <a:cs typeface="Tahoma"/>
            </a:endParaRPr>
          </a:p>
          <a:p>
            <a:pPr>
              <a:spcBef>
                <a:spcPts val="17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8659"/>
            <a:r>
              <a:rPr sz="900" b="1" spc="-3" dirty="0">
                <a:latin typeface="Tahoma"/>
                <a:cs typeface="Tahoma"/>
              </a:rPr>
              <a:t>Reference</a:t>
            </a:r>
            <a:endParaRPr sz="900" dirty="0">
              <a:latin typeface="Tahoma"/>
              <a:cs typeface="Tahoma"/>
            </a:endParaRPr>
          </a:p>
          <a:p>
            <a:pPr marL="320378" indent="-155859">
              <a:spcBef>
                <a:spcPts val="624"/>
              </a:spcBef>
              <a:buFont typeface="Symbol"/>
              <a:buChar char=""/>
              <a:tabLst>
                <a:tab pos="320378" algn="l"/>
                <a:tab pos="320810" algn="l"/>
              </a:tabLst>
            </a:pPr>
            <a:r>
              <a:rPr sz="900" spc="-3" dirty="0">
                <a:latin typeface="Tahoma"/>
                <a:cs typeface="Tahoma"/>
              </a:rPr>
              <a:t>Talent@Iowa </a:t>
            </a:r>
            <a:r>
              <a:rPr sz="900" dirty="0">
                <a:latin typeface="Tahoma"/>
                <a:cs typeface="Tahoma"/>
              </a:rPr>
              <a:t>Report and</a:t>
            </a:r>
            <a:r>
              <a:rPr sz="900" spc="-34" dirty="0">
                <a:latin typeface="Tahoma"/>
                <a:cs typeface="Tahoma"/>
              </a:rPr>
              <a:t> </a:t>
            </a:r>
            <a:r>
              <a:rPr sz="900" spc="-3" dirty="0">
                <a:latin typeface="Tahoma"/>
                <a:cs typeface="Tahoma"/>
              </a:rPr>
              <a:t>Recommendations</a:t>
            </a:r>
            <a:endParaRPr sz="900" dirty="0">
              <a:latin typeface="Tahoma"/>
              <a:cs typeface="Tahoma"/>
            </a:endParaRPr>
          </a:p>
          <a:p>
            <a:pPr marL="320378" marR="285309" indent="-155859">
              <a:lnSpc>
                <a:spcPct val="109100"/>
              </a:lnSpc>
              <a:buFont typeface="Symbol"/>
              <a:buChar char=""/>
              <a:tabLst>
                <a:tab pos="320378" algn="l"/>
                <a:tab pos="320810" algn="l"/>
              </a:tabLst>
            </a:pPr>
            <a:r>
              <a:rPr sz="900" dirty="0">
                <a:latin typeface="Tahoma"/>
                <a:cs typeface="Tahoma"/>
              </a:rPr>
              <a:t>Talent </a:t>
            </a:r>
            <a:r>
              <a:rPr sz="900" spc="-3" dirty="0">
                <a:latin typeface="Tahoma"/>
                <a:cs typeface="Tahoma"/>
              </a:rPr>
              <a:t>Acquisition Talent@Iowa Governance Council Presentation given </a:t>
            </a:r>
            <a:r>
              <a:rPr sz="900" spc="-10" dirty="0">
                <a:latin typeface="Tahoma"/>
                <a:cs typeface="Tahoma"/>
              </a:rPr>
              <a:t>on  </a:t>
            </a:r>
            <a:r>
              <a:rPr sz="900" spc="-3" dirty="0">
                <a:latin typeface="Tahoma"/>
                <a:cs typeface="Tahoma"/>
              </a:rPr>
              <a:t>September 14,</a:t>
            </a:r>
            <a:r>
              <a:rPr sz="900" spc="-7" dirty="0">
                <a:latin typeface="Tahoma"/>
                <a:cs typeface="Tahoma"/>
              </a:rPr>
              <a:t> </a:t>
            </a:r>
            <a:r>
              <a:rPr sz="900" spc="-3" dirty="0">
                <a:latin typeface="Tahoma"/>
                <a:cs typeface="Tahoma"/>
              </a:rPr>
              <a:t>2017</a:t>
            </a:r>
            <a:endParaRPr sz="900" dirty="0">
              <a:latin typeface="Tahoma"/>
              <a:cs typeface="Tahoma"/>
            </a:endParaRPr>
          </a:p>
          <a:p>
            <a:pPr marL="320378" indent="-155859">
              <a:spcBef>
                <a:spcPts val="65"/>
              </a:spcBef>
              <a:buFont typeface="Symbol"/>
              <a:buChar char=""/>
              <a:tabLst>
                <a:tab pos="320378" algn="l"/>
                <a:tab pos="320810" algn="l"/>
              </a:tabLst>
            </a:pPr>
            <a:r>
              <a:rPr sz="900" spc="-3" dirty="0">
                <a:latin typeface="Tahoma"/>
                <a:cs typeface="Tahoma"/>
              </a:rPr>
              <a:t>TalentAcquisition@Iowa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3" dirty="0">
                <a:latin typeface="Tahoma"/>
                <a:cs typeface="Tahoma"/>
              </a:rPr>
              <a:t>Infographic</a:t>
            </a:r>
            <a:endParaRPr sz="900" dirty="0">
              <a:latin typeface="Tahoma"/>
              <a:cs typeface="Tahoma"/>
            </a:endParaRPr>
          </a:p>
          <a:p>
            <a:pPr marL="8659">
              <a:spcBef>
                <a:spcPts val="82"/>
              </a:spcBef>
            </a:pPr>
            <a:r>
              <a:rPr sz="900" b="1" spc="-3" dirty="0">
                <a:latin typeface="Tahoma"/>
                <a:cs typeface="Tahoma"/>
              </a:rPr>
              <a:t>Committee</a:t>
            </a:r>
            <a:r>
              <a:rPr sz="900" b="1" spc="-17" dirty="0">
                <a:latin typeface="Tahoma"/>
                <a:cs typeface="Tahoma"/>
              </a:rPr>
              <a:t> </a:t>
            </a:r>
            <a:r>
              <a:rPr sz="900" b="1" spc="-3" dirty="0">
                <a:latin typeface="Tahoma"/>
                <a:cs typeface="Tahoma"/>
              </a:rPr>
              <a:t>Membership</a:t>
            </a:r>
            <a:endParaRPr sz="900" dirty="0">
              <a:latin typeface="Tahoma"/>
              <a:cs typeface="Tahoma"/>
            </a:endParaRPr>
          </a:p>
          <a:p>
            <a:pPr marL="8659" marR="79661">
              <a:lnSpc>
                <a:spcPct val="100899"/>
              </a:lnSpc>
              <a:spcBef>
                <a:spcPts val="597"/>
              </a:spcBef>
            </a:pPr>
            <a:r>
              <a:rPr sz="900" dirty="0">
                <a:latin typeface="Tahoma"/>
                <a:cs typeface="Tahoma"/>
              </a:rPr>
              <a:t>The </a:t>
            </a:r>
            <a:r>
              <a:rPr sz="900" spc="-3" dirty="0">
                <a:latin typeface="Tahoma"/>
                <a:cs typeface="Tahoma"/>
              </a:rPr>
              <a:t>Recruit Committee will </a:t>
            </a:r>
            <a:r>
              <a:rPr sz="900" spc="-7" dirty="0">
                <a:latin typeface="Tahoma"/>
                <a:cs typeface="Tahoma"/>
              </a:rPr>
              <a:t>be </a:t>
            </a:r>
            <a:r>
              <a:rPr sz="900" dirty="0">
                <a:latin typeface="Tahoma"/>
                <a:cs typeface="Tahoma"/>
              </a:rPr>
              <a:t>chaired </a:t>
            </a:r>
            <a:r>
              <a:rPr sz="900" spc="-7" dirty="0">
                <a:latin typeface="Tahoma"/>
                <a:cs typeface="Tahoma"/>
              </a:rPr>
              <a:t>by </a:t>
            </a:r>
            <a:r>
              <a:rPr sz="900" spc="-3" dirty="0">
                <a:latin typeface="Tahoma"/>
                <a:cs typeface="Tahoma"/>
              </a:rPr>
              <a:t>Keith Becker </a:t>
            </a:r>
            <a:r>
              <a:rPr sz="900" dirty="0">
                <a:latin typeface="Tahoma"/>
                <a:cs typeface="Tahoma"/>
              </a:rPr>
              <a:t>and is </a:t>
            </a:r>
            <a:r>
              <a:rPr sz="900" spc="-3" dirty="0">
                <a:latin typeface="Tahoma"/>
                <a:cs typeface="Tahoma"/>
              </a:rPr>
              <a:t>sponsored </a:t>
            </a:r>
            <a:r>
              <a:rPr sz="900" spc="-7" dirty="0">
                <a:latin typeface="Tahoma"/>
                <a:cs typeface="Tahoma"/>
              </a:rPr>
              <a:t>by </a:t>
            </a:r>
            <a:r>
              <a:rPr sz="900" spc="-3" dirty="0">
                <a:latin typeface="Tahoma"/>
                <a:cs typeface="Tahoma"/>
              </a:rPr>
              <a:t>the </a:t>
            </a:r>
            <a:r>
              <a:rPr sz="900" dirty="0">
                <a:latin typeface="Tahoma"/>
                <a:cs typeface="Tahoma"/>
              </a:rPr>
              <a:t>Human  </a:t>
            </a:r>
            <a:r>
              <a:rPr sz="900" spc="-3" dirty="0">
                <a:latin typeface="Tahoma"/>
                <a:cs typeface="Tahoma"/>
              </a:rPr>
              <a:t>Resources Department. </a:t>
            </a:r>
            <a:r>
              <a:rPr sz="900" spc="-7" dirty="0">
                <a:latin typeface="Tahoma"/>
                <a:cs typeface="Tahoma"/>
              </a:rPr>
              <a:t>Committee </a:t>
            </a:r>
            <a:r>
              <a:rPr sz="900" spc="-3" dirty="0">
                <a:latin typeface="Tahoma"/>
                <a:cs typeface="Tahoma"/>
              </a:rPr>
              <a:t>members </a:t>
            </a:r>
            <a:r>
              <a:rPr sz="900" spc="-7" dirty="0">
                <a:latin typeface="Tahoma"/>
                <a:cs typeface="Tahoma"/>
              </a:rPr>
              <a:t>include: </a:t>
            </a:r>
            <a:r>
              <a:rPr sz="900" b="1" spc="-3" dirty="0">
                <a:solidFill>
                  <a:srgbClr val="FF0000"/>
                </a:solidFill>
                <a:latin typeface="Tahoma"/>
                <a:cs typeface="Tahoma"/>
              </a:rPr>
              <a:t>Talinda Pettigrew, Cathy  Koebrick, </a:t>
            </a:r>
            <a:r>
              <a:rPr sz="900" b="1" dirty="0">
                <a:solidFill>
                  <a:srgbClr val="FF0000"/>
                </a:solidFill>
                <a:latin typeface="Tahoma"/>
                <a:cs typeface="Tahoma"/>
              </a:rPr>
              <a:t>Maeve Jackowski, Kate</a:t>
            </a:r>
            <a:r>
              <a:rPr sz="90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b="1" spc="-3" dirty="0">
                <a:solidFill>
                  <a:srgbClr val="FF0000"/>
                </a:solidFill>
                <a:latin typeface="Tahoma"/>
                <a:cs typeface="Tahoma"/>
              </a:rPr>
              <a:t>Banta</a:t>
            </a:r>
            <a:endParaRPr sz="900" dirty="0">
              <a:latin typeface="Tahoma"/>
              <a:cs typeface="Tahoma"/>
            </a:endParaRPr>
          </a:p>
          <a:p>
            <a:pPr>
              <a:spcBef>
                <a:spcPts val="14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8659"/>
            <a:r>
              <a:rPr sz="900" b="1" dirty="0">
                <a:latin typeface="Tahoma"/>
                <a:cs typeface="Tahoma"/>
              </a:rPr>
              <a:t>HR </a:t>
            </a:r>
            <a:r>
              <a:rPr sz="900" b="1" spc="-3" dirty="0">
                <a:latin typeface="Tahoma"/>
                <a:cs typeface="Tahoma"/>
              </a:rPr>
              <a:t>Administrative </a:t>
            </a:r>
            <a:r>
              <a:rPr sz="900" b="1" spc="-7" dirty="0">
                <a:latin typeface="Tahoma"/>
                <a:cs typeface="Tahoma"/>
              </a:rPr>
              <a:t>Liaison: </a:t>
            </a:r>
            <a:r>
              <a:rPr sz="900" b="1" spc="-3" dirty="0">
                <a:solidFill>
                  <a:srgbClr val="FF0000"/>
                </a:solidFill>
                <a:latin typeface="Tahoma"/>
                <a:cs typeface="Tahoma"/>
              </a:rPr>
              <a:t>Joni</a:t>
            </a:r>
            <a:r>
              <a:rPr sz="900" b="1" spc="-27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b="1" dirty="0">
                <a:solidFill>
                  <a:srgbClr val="FF0000"/>
                </a:solidFill>
                <a:latin typeface="Tahoma"/>
                <a:cs typeface="Tahoma"/>
              </a:rPr>
              <a:t>Troester</a:t>
            </a:r>
            <a:endParaRPr sz="900" dirty="0">
              <a:latin typeface="Tahoma"/>
              <a:cs typeface="Tahoma"/>
            </a:endParaRPr>
          </a:p>
          <a:p>
            <a:pPr>
              <a:spcBef>
                <a:spcPts val="20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8659" marR="96546">
              <a:lnSpc>
                <a:spcPct val="101800"/>
              </a:lnSpc>
              <a:spcBef>
                <a:spcPts val="3"/>
              </a:spcBef>
            </a:pPr>
            <a:r>
              <a:rPr sz="900" b="1" spc="-3" dirty="0">
                <a:latin typeface="Tahoma"/>
                <a:cs typeface="Tahoma"/>
              </a:rPr>
              <a:t>Timeline</a:t>
            </a:r>
            <a:r>
              <a:rPr sz="900" spc="-3" dirty="0">
                <a:latin typeface="Tahoma"/>
                <a:cs typeface="Tahoma"/>
              </a:rPr>
              <a:t>: </a:t>
            </a:r>
            <a:r>
              <a:rPr sz="900" dirty="0">
                <a:latin typeface="Tahoma"/>
                <a:cs typeface="Tahoma"/>
              </a:rPr>
              <a:t>Ongoing </a:t>
            </a:r>
            <a:r>
              <a:rPr sz="900" spc="-3" dirty="0">
                <a:latin typeface="Tahoma"/>
                <a:cs typeface="Tahoma"/>
              </a:rPr>
              <a:t>to support the functional deliverables </a:t>
            </a:r>
            <a:r>
              <a:rPr sz="900" dirty="0">
                <a:latin typeface="Tahoma"/>
                <a:cs typeface="Tahoma"/>
              </a:rPr>
              <a:t>of </a:t>
            </a:r>
            <a:r>
              <a:rPr sz="900" spc="-3" dirty="0">
                <a:latin typeface="Tahoma"/>
                <a:cs typeface="Tahoma"/>
              </a:rPr>
              <a:t>the </a:t>
            </a:r>
            <a:r>
              <a:rPr sz="900" dirty="0">
                <a:latin typeface="Tahoma"/>
                <a:cs typeface="Tahoma"/>
              </a:rPr>
              <a:t>Taleo </a:t>
            </a:r>
            <a:r>
              <a:rPr sz="900" spc="-3" dirty="0">
                <a:latin typeface="Tahoma"/>
                <a:cs typeface="Tahoma"/>
              </a:rPr>
              <a:t>implementation  as </a:t>
            </a:r>
            <a:r>
              <a:rPr sz="900" dirty="0">
                <a:latin typeface="Tahoma"/>
                <a:cs typeface="Tahoma"/>
              </a:rPr>
              <a:t>well </a:t>
            </a:r>
            <a:r>
              <a:rPr sz="900" spc="-3" dirty="0">
                <a:latin typeface="Tahoma"/>
                <a:cs typeface="Tahoma"/>
              </a:rPr>
              <a:t>as future talent acquisition initiatives post</a:t>
            </a:r>
            <a:r>
              <a:rPr sz="900" dirty="0">
                <a:latin typeface="Tahoma"/>
                <a:cs typeface="Tahoma"/>
              </a:rPr>
              <a:t> </a:t>
            </a:r>
            <a:r>
              <a:rPr sz="900" spc="-3" dirty="0">
                <a:latin typeface="Tahoma"/>
                <a:cs typeface="Tahoma"/>
              </a:rPr>
              <a:t>implementation</a:t>
            </a:r>
            <a:r>
              <a:rPr sz="900" spc="-3" dirty="0" smtClean="0">
                <a:latin typeface="Tahoma"/>
                <a:cs typeface="Tahoma"/>
              </a:rPr>
              <a:t>.</a:t>
            </a:r>
            <a:endParaRPr lang="en-US" sz="900" spc="-3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en-US" sz="900" b="1" dirty="0">
                <a:latin typeface="Tahoma"/>
                <a:cs typeface="Tahoma"/>
              </a:rPr>
              <a:t>Mapping </a:t>
            </a:r>
            <a:r>
              <a:rPr lang="en-US" sz="900" b="1" spc="-5" dirty="0">
                <a:latin typeface="Tahoma"/>
                <a:cs typeface="Tahoma"/>
              </a:rPr>
              <a:t>of </a:t>
            </a:r>
            <a:r>
              <a:rPr lang="en-US" sz="900" b="1" spc="-5" dirty="0" err="1">
                <a:latin typeface="Tahoma"/>
                <a:cs typeface="Tahoma"/>
              </a:rPr>
              <a:t>Talent@Iowa</a:t>
            </a:r>
            <a:r>
              <a:rPr lang="en-US" sz="900" b="1" spc="-5" dirty="0">
                <a:latin typeface="Tahoma"/>
                <a:cs typeface="Tahoma"/>
              </a:rPr>
              <a:t> </a:t>
            </a:r>
            <a:r>
              <a:rPr lang="en-US" sz="900" b="1" dirty="0">
                <a:latin typeface="Tahoma"/>
                <a:cs typeface="Tahoma"/>
              </a:rPr>
              <a:t>Task </a:t>
            </a:r>
            <a:r>
              <a:rPr lang="en-US" sz="900" b="1" spc="-5" dirty="0">
                <a:latin typeface="Tahoma"/>
                <a:cs typeface="Tahoma"/>
              </a:rPr>
              <a:t>Force</a:t>
            </a:r>
            <a:r>
              <a:rPr lang="en-US" sz="900" b="1" spc="-25" dirty="0">
                <a:latin typeface="Tahoma"/>
                <a:cs typeface="Tahoma"/>
              </a:rPr>
              <a:t> </a:t>
            </a:r>
            <a:r>
              <a:rPr lang="en-US" sz="900" b="1" spc="-5" dirty="0">
                <a:latin typeface="Tahoma"/>
                <a:cs typeface="Tahoma"/>
              </a:rPr>
              <a:t>Recommendation</a:t>
            </a:r>
            <a:endParaRPr lang="en-US" sz="900" dirty="0">
              <a:latin typeface="Tahoma"/>
              <a:cs typeface="Tahoma"/>
            </a:endParaRPr>
          </a:p>
          <a:p>
            <a:pPr marL="12700" marR="10795" indent="-635">
              <a:lnSpc>
                <a:spcPct val="100499"/>
              </a:lnSpc>
              <a:spcBef>
                <a:spcPts val="880"/>
              </a:spcBef>
            </a:pPr>
            <a:r>
              <a:rPr lang="en-US" sz="900" spc="-5" dirty="0">
                <a:latin typeface="Tahoma"/>
                <a:cs typeface="Tahoma"/>
              </a:rPr>
              <a:t>15. </a:t>
            </a:r>
            <a:r>
              <a:rPr lang="en-US" sz="900" dirty="0">
                <a:latin typeface="Tahoma"/>
                <a:cs typeface="Tahoma"/>
              </a:rPr>
              <a:t>Develop </a:t>
            </a:r>
            <a:r>
              <a:rPr lang="en-US" sz="900" spc="-5" dirty="0">
                <a:latin typeface="Tahoma"/>
                <a:cs typeface="Tahoma"/>
              </a:rPr>
              <a:t>comprehensive talent strategies: Meet the needs </a:t>
            </a:r>
            <a:r>
              <a:rPr lang="en-US" sz="900" dirty="0">
                <a:latin typeface="Tahoma"/>
                <a:cs typeface="Tahoma"/>
              </a:rPr>
              <a:t>of a </a:t>
            </a:r>
            <a:r>
              <a:rPr lang="en-US" sz="900" spc="-5" dirty="0">
                <a:latin typeface="Tahoma"/>
                <a:cs typeface="Tahoma"/>
              </a:rPr>
              <a:t>world-class research  university </a:t>
            </a:r>
            <a:r>
              <a:rPr lang="en-US" sz="900" dirty="0">
                <a:latin typeface="Tahoma"/>
                <a:cs typeface="Tahoma"/>
              </a:rPr>
              <a:t>and </a:t>
            </a:r>
            <a:r>
              <a:rPr lang="en-US" sz="900" spc="-5" dirty="0">
                <a:latin typeface="Tahoma"/>
                <a:cs typeface="Tahoma"/>
              </a:rPr>
              <a:t>leading academic medical center </a:t>
            </a:r>
            <a:r>
              <a:rPr lang="en-US" sz="900" spc="-15" dirty="0">
                <a:latin typeface="Tahoma"/>
                <a:cs typeface="Tahoma"/>
              </a:rPr>
              <a:t>with </a:t>
            </a:r>
            <a:r>
              <a:rPr lang="en-US" sz="900" spc="-5" dirty="0">
                <a:latin typeface="Tahoma"/>
                <a:cs typeface="Tahoma"/>
              </a:rPr>
              <a:t>initiatives that attract top faculty  </a:t>
            </a:r>
            <a:r>
              <a:rPr lang="en-US" sz="900" dirty="0">
                <a:latin typeface="Tahoma"/>
                <a:cs typeface="Tahoma"/>
              </a:rPr>
              <a:t>and </a:t>
            </a:r>
            <a:r>
              <a:rPr lang="en-US" sz="900" spc="-5" dirty="0">
                <a:latin typeface="Tahoma"/>
                <a:cs typeface="Tahoma"/>
              </a:rPr>
              <a:t>staff (e.g., central support </a:t>
            </a:r>
            <a:r>
              <a:rPr lang="en-US" sz="900" dirty="0">
                <a:latin typeface="Tahoma"/>
                <a:cs typeface="Tahoma"/>
              </a:rPr>
              <a:t>for </a:t>
            </a:r>
            <a:r>
              <a:rPr lang="en-US" sz="900" spc="-5" dirty="0">
                <a:latin typeface="Tahoma"/>
                <a:cs typeface="Tahoma"/>
              </a:rPr>
              <a:t>employer branding </a:t>
            </a:r>
            <a:r>
              <a:rPr lang="en-US" sz="900" dirty="0">
                <a:latin typeface="Tahoma"/>
                <a:cs typeface="Tahoma"/>
              </a:rPr>
              <a:t>and </a:t>
            </a:r>
            <a:r>
              <a:rPr lang="en-US" sz="900" spc="-5" dirty="0">
                <a:latin typeface="Tahoma"/>
                <a:cs typeface="Tahoma"/>
              </a:rPr>
              <a:t>advertising), enhance internal  mobility (e.g., leadership development), </a:t>
            </a:r>
            <a:r>
              <a:rPr lang="en-US" sz="900" dirty="0">
                <a:latin typeface="Tahoma"/>
                <a:cs typeface="Tahoma"/>
              </a:rPr>
              <a:t>and </a:t>
            </a:r>
            <a:r>
              <a:rPr lang="en-US" sz="900" spc="-5" dirty="0">
                <a:latin typeface="Tahoma"/>
                <a:cs typeface="Tahoma"/>
              </a:rPr>
              <a:t>create </a:t>
            </a:r>
            <a:r>
              <a:rPr lang="en-US" sz="900" dirty="0">
                <a:latin typeface="Tahoma"/>
                <a:cs typeface="Tahoma"/>
              </a:rPr>
              <a:t>new </a:t>
            </a:r>
            <a:r>
              <a:rPr lang="en-US" sz="900" spc="-5" dirty="0">
                <a:latin typeface="Tahoma"/>
                <a:cs typeface="Tahoma"/>
              </a:rPr>
              <a:t>pipelines (e.g., encouraging  students to </a:t>
            </a:r>
            <a:r>
              <a:rPr lang="en-US" sz="900" dirty="0">
                <a:latin typeface="Tahoma"/>
                <a:cs typeface="Tahoma"/>
              </a:rPr>
              <a:t>explore </a:t>
            </a:r>
            <a:r>
              <a:rPr lang="en-US" sz="900" spc="-5" dirty="0">
                <a:latin typeface="Tahoma"/>
                <a:cs typeface="Tahoma"/>
              </a:rPr>
              <a:t>UI jobs). (Talent acquisition, </a:t>
            </a:r>
            <a:r>
              <a:rPr lang="en-US" sz="900" spc="-10" dirty="0">
                <a:latin typeface="Tahoma"/>
                <a:cs typeface="Tahoma"/>
              </a:rPr>
              <a:t>appendix</a:t>
            </a:r>
            <a:r>
              <a:rPr lang="en-US" sz="900" spc="-40" dirty="0">
                <a:latin typeface="Tahoma"/>
                <a:cs typeface="Tahoma"/>
              </a:rPr>
              <a:t> </a:t>
            </a:r>
            <a:r>
              <a:rPr lang="en-US" sz="900" spc="-5" dirty="0">
                <a:latin typeface="Tahoma"/>
                <a:cs typeface="Tahoma"/>
              </a:rPr>
              <a:t>6)</a:t>
            </a:r>
            <a:endParaRPr lang="en-US" sz="900" dirty="0">
              <a:latin typeface="Tahoma"/>
              <a:cs typeface="Tahoma"/>
            </a:endParaRPr>
          </a:p>
          <a:p>
            <a:pPr marL="12700" marR="74930">
              <a:lnSpc>
                <a:spcPct val="100000"/>
              </a:lnSpc>
              <a:spcBef>
                <a:spcPts val="1500"/>
              </a:spcBef>
            </a:pPr>
            <a:r>
              <a:rPr lang="en-US" sz="900" dirty="0" smtClean="0">
                <a:latin typeface="Tahoma"/>
                <a:cs typeface="Tahoma"/>
              </a:rPr>
              <a:t>O </a:t>
            </a:r>
            <a:r>
              <a:rPr lang="en-US" sz="900" spc="-5" dirty="0" smtClean="0">
                <a:latin typeface="Tahoma"/>
                <a:cs typeface="Tahoma"/>
              </a:rPr>
              <a:t>Implement </a:t>
            </a:r>
            <a:r>
              <a:rPr lang="en-US" sz="900" dirty="0">
                <a:latin typeface="Tahoma"/>
                <a:cs typeface="Tahoma"/>
              </a:rPr>
              <a:t>a </a:t>
            </a:r>
            <a:r>
              <a:rPr lang="en-US" sz="900" spc="-5" dirty="0">
                <a:latin typeface="Tahoma"/>
                <a:cs typeface="Tahoma"/>
              </a:rPr>
              <a:t>state-of-the-art talent management </a:t>
            </a:r>
            <a:r>
              <a:rPr lang="en-US" sz="900" dirty="0">
                <a:latin typeface="Tahoma"/>
                <a:cs typeface="Tahoma"/>
              </a:rPr>
              <a:t>system: </a:t>
            </a:r>
            <a:r>
              <a:rPr lang="en-US" sz="900" spc="-5" dirty="0">
                <a:latin typeface="Tahoma"/>
                <a:cs typeface="Tahoma"/>
              </a:rPr>
              <a:t>Plan, </a:t>
            </a:r>
            <a:r>
              <a:rPr lang="en-US" sz="900" spc="-10" dirty="0">
                <a:latin typeface="Tahoma"/>
                <a:cs typeface="Tahoma"/>
              </a:rPr>
              <a:t>budget, </a:t>
            </a:r>
            <a:r>
              <a:rPr lang="en-US" sz="900" dirty="0">
                <a:latin typeface="Tahoma"/>
                <a:cs typeface="Tahoma"/>
              </a:rPr>
              <a:t>and  </a:t>
            </a:r>
            <a:r>
              <a:rPr lang="en-US" sz="900" spc="-5" dirty="0">
                <a:latin typeface="Tahoma"/>
                <a:cs typeface="Tahoma"/>
              </a:rPr>
              <a:t>acquire </a:t>
            </a:r>
            <a:r>
              <a:rPr lang="en-US" sz="900" dirty="0">
                <a:latin typeface="Tahoma"/>
                <a:cs typeface="Tahoma"/>
              </a:rPr>
              <a:t>tools </a:t>
            </a:r>
            <a:r>
              <a:rPr lang="en-US" sz="900" spc="-5" dirty="0">
                <a:latin typeface="Tahoma"/>
                <a:cs typeface="Tahoma"/>
              </a:rPr>
              <a:t>that address emerging talent-management strategies, starting with</a:t>
            </a:r>
            <a:r>
              <a:rPr lang="en-US" sz="900" spc="150" dirty="0">
                <a:latin typeface="Tahoma"/>
                <a:cs typeface="Tahoma"/>
              </a:rPr>
              <a:t> </a:t>
            </a:r>
            <a:r>
              <a:rPr lang="en-US" sz="900" spc="-5" dirty="0" smtClean="0">
                <a:latin typeface="Tahoma"/>
                <a:cs typeface="Tahoma"/>
              </a:rPr>
              <a:t>talent </a:t>
            </a:r>
            <a:r>
              <a:rPr lang="en-US" sz="900" spc="-5" dirty="0">
                <a:latin typeface="Tahoma"/>
                <a:cs typeface="Tahoma"/>
              </a:rPr>
              <a:t>acquisition. Address the </a:t>
            </a:r>
            <a:r>
              <a:rPr lang="en-US" sz="900" spc="-10" dirty="0">
                <a:latin typeface="Tahoma"/>
                <a:cs typeface="Tahoma"/>
              </a:rPr>
              <a:t>full </a:t>
            </a:r>
            <a:r>
              <a:rPr lang="en-US" sz="900" spc="-5" dirty="0">
                <a:latin typeface="Tahoma"/>
                <a:cs typeface="Tahoma"/>
              </a:rPr>
              <a:t>suite </a:t>
            </a:r>
            <a:r>
              <a:rPr lang="en-US" sz="900" dirty="0">
                <a:latin typeface="Tahoma"/>
                <a:cs typeface="Tahoma"/>
              </a:rPr>
              <a:t>of </a:t>
            </a:r>
            <a:r>
              <a:rPr lang="en-US" sz="900" spc="-5" dirty="0">
                <a:latin typeface="Tahoma"/>
                <a:cs typeface="Tahoma"/>
              </a:rPr>
              <a:t>talent management needs </a:t>
            </a:r>
            <a:r>
              <a:rPr lang="en-US" sz="900" dirty="0">
                <a:latin typeface="Tahoma"/>
                <a:cs typeface="Tahoma"/>
              </a:rPr>
              <a:t>for </a:t>
            </a:r>
            <a:r>
              <a:rPr lang="en-US" sz="900" spc="-5" dirty="0">
                <a:latin typeface="Tahoma"/>
                <a:cs typeface="Tahoma"/>
              </a:rPr>
              <a:t>varied constituencies  </a:t>
            </a:r>
            <a:r>
              <a:rPr lang="en-US" sz="900" dirty="0">
                <a:latin typeface="Tahoma"/>
                <a:cs typeface="Tahoma"/>
              </a:rPr>
              <a:t>in a time </a:t>
            </a:r>
            <a:r>
              <a:rPr lang="en-US" sz="900" spc="-5" dirty="0">
                <a:latin typeface="Tahoma"/>
                <a:cs typeface="Tahoma"/>
              </a:rPr>
              <a:t>frame that respects </a:t>
            </a:r>
            <a:r>
              <a:rPr lang="en-US" sz="900" dirty="0">
                <a:latin typeface="Tahoma"/>
                <a:cs typeface="Tahoma"/>
              </a:rPr>
              <a:t>those</a:t>
            </a:r>
            <a:r>
              <a:rPr lang="en-US" sz="900" spc="-65" dirty="0">
                <a:latin typeface="Tahoma"/>
                <a:cs typeface="Tahoma"/>
              </a:rPr>
              <a:t> </a:t>
            </a:r>
            <a:r>
              <a:rPr lang="en-US" sz="900" spc="-5" dirty="0">
                <a:latin typeface="Tahoma"/>
                <a:cs typeface="Tahoma"/>
              </a:rPr>
              <a:t>needs.</a:t>
            </a:r>
            <a:endParaRPr lang="en-US" sz="9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lang="en-US" sz="900" spc="-5" dirty="0">
                <a:latin typeface="Tahoma"/>
                <a:cs typeface="Tahoma"/>
              </a:rPr>
              <a:t>17. Expand diversity processes </a:t>
            </a:r>
            <a:r>
              <a:rPr lang="en-US" sz="900" dirty="0">
                <a:latin typeface="Tahoma"/>
                <a:cs typeface="Tahoma"/>
              </a:rPr>
              <a:t>and tools: </a:t>
            </a:r>
            <a:r>
              <a:rPr lang="en-US" sz="900" spc="-5" dirty="0">
                <a:latin typeface="Tahoma"/>
                <a:cs typeface="Tahoma"/>
              </a:rPr>
              <a:t>Promote best practices </a:t>
            </a:r>
            <a:r>
              <a:rPr lang="en-US" sz="900" dirty="0">
                <a:latin typeface="Tahoma"/>
                <a:cs typeface="Tahoma"/>
              </a:rPr>
              <a:t>and recruitment  resources, in </a:t>
            </a:r>
            <a:r>
              <a:rPr lang="en-US" sz="900" spc="-5" dirty="0">
                <a:latin typeface="Tahoma"/>
                <a:cs typeface="Tahoma"/>
              </a:rPr>
              <a:t>part through training </a:t>
            </a:r>
            <a:r>
              <a:rPr lang="en-US" sz="900" spc="-10" dirty="0">
                <a:latin typeface="Tahoma"/>
                <a:cs typeface="Tahoma"/>
              </a:rPr>
              <a:t>for </a:t>
            </a:r>
            <a:r>
              <a:rPr lang="en-US" sz="900" dirty="0">
                <a:latin typeface="Tahoma"/>
                <a:cs typeface="Tahoma"/>
              </a:rPr>
              <a:t>search </a:t>
            </a:r>
            <a:r>
              <a:rPr lang="en-US" sz="900" spc="-5" dirty="0">
                <a:latin typeface="Tahoma"/>
                <a:cs typeface="Tahoma"/>
              </a:rPr>
              <a:t>chairs, supervisors, administrators, </a:t>
            </a:r>
            <a:r>
              <a:rPr lang="en-US" sz="900" dirty="0">
                <a:latin typeface="Tahoma"/>
                <a:cs typeface="Tahoma"/>
              </a:rPr>
              <a:t>and </a:t>
            </a:r>
            <a:r>
              <a:rPr lang="en-US" sz="900" spc="-5" dirty="0">
                <a:latin typeface="Tahoma"/>
                <a:cs typeface="Tahoma"/>
              </a:rPr>
              <a:t>HR  professionals. (Talent acquisition, appendix</a:t>
            </a:r>
            <a:r>
              <a:rPr lang="en-US" sz="900" spc="-30" dirty="0">
                <a:latin typeface="Tahoma"/>
                <a:cs typeface="Tahoma"/>
              </a:rPr>
              <a:t> </a:t>
            </a:r>
            <a:r>
              <a:rPr lang="en-US" sz="900" spc="-5" dirty="0">
                <a:latin typeface="Tahoma"/>
                <a:cs typeface="Tahoma"/>
              </a:rPr>
              <a:t>6)</a:t>
            </a:r>
            <a:endParaRPr lang="en-US" sz="900" dirty="0">
              <a:latin typeface="Tahoma"/>
              <a:cs typeface="Tahoma"/>
            </a:endParaRPr>
          </a:p>
          <a:p>
            <a:pPr marL="12700" marR="108585" indent="-635">
              <a:lnSpc>
                <a:spcPct val="100000"/>
              </a:lnSpc>
              <a:tabLst>
                <a:tab pos="469900" algn="l"/>
              </a:tabLst>
            </a:pPr>
            <a:endParaRPr lang="en-US" sz="800" dirty="0">
              <a:latin typeface="Tahoma"/>
              <a:cs typeface="Tahoma"/>
            </a:endParaRPr>
          </a:p>
          <a:p>
            <a:pPr marL="8659" marR="96546">
              <a:lnSpc>
                <a:spcPct val="101800"/>
              </a:lnSpc>
              <a:spcBef>
                <a:spcPts val="3"/>
              </a:spcBef>
            </a:pPr>
            <a:endParaRPr sz="1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41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719425"/>
            <a:ext cx="3429000" cy="563616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spc="-8" dirty="0"/>
              <a:t>Project</a:t>
            </a:r>
            <a:r>
              <a:rPr spc="-38" dirty="0"/>
              <a:t> </a:t>
            </a:r>
            <a:r>
              <a:rPr spc="-8" dirty="0"/>
              <a:t>Updates</a:t>
            </a:r>
          </a:p>
        </p:txBody>
      </p:sp>
      <p:sp>
        <p:nvSpPr>
          <p:cNvPr id="3" name="object 3"/>
          <p:cNvSpPr/>
          <p:nvPr/>
        </p:nvSpPr>
        <p:spPr>
          <a:xfrm>
            <a:off x="444138" y="2123639"/>
            <a:ext cx="4007644" cy="0"/>
          </a:xfrm>
          <a:custGeom>
            <a:avLst/>
            <a:gdLst/>
            <a:ahLst/>
            <a:cxnLst/>
            <a:rect l="l" t="t" r="r" b="b"/>
            <a:pathLst>
              <a:path w="5343525">
                <a:moveTo>
                  <a:pt x="0" y="0"/>
                </a:moveTo>
                <a:lnTo>
                  <a:pt x="5343144" y="0"/>
                </a:lnTo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434613" y="1725944"/>
            <a:ext cx="6214586" cy="2828178"/>
          </a:xfrm>
          <a:prstGeom prst="rect">
            <a:avLst/>
          </a:prstGeom>
        </p:spPr>
        <p:txBody>
          <a:bodyPr vert="horz" wrap="square" lIns="0" tIns="91916" rIns="0" bIns="0" rtlCol="0">
            <a:spAutoFit/>
          </a:bodyPr>
          <a:lstStyle/>
          <a:p>
            <a:pPr marL="9525">
              <a:spcBef>
                <a:spcPts val="724"/>
              </a:spcBef>
            </a:pPr>
            <a:r>
              <a:rPr sz="2100" b="1" dirty="0">
                <a:latin typeface="Calibri"/>
                <a:cs typeface="Calibri"/>
              </a:rPr>
              <a:t>Decisions </a:t>
            </a:r>
            <a:r>
              <a:rPr sz="2100" b="1" spc="-4" dirty="0">
                <a:latin typeface="Calibri"/>
                <a:cs typeface="Calibri"/>
              </a:rPr>
              <a:t>to </a:t>
            </a:r>
            <a:r>
              <a:rPr sz="2100" b="1" spc="-8" dirty="0">
                <a:latin typeface="Calibri"/>
                <a:cs typeface="Calibri"/>
              </a:rPr>
              <a:t>Date </a:t>
            </a:r>
            <a:r>
              <a:rPr sz="2100" b="1" spc="-4" dirty="0">
                <a:latin typeface="Calibri"/>
                <a:cs typeface="Calibri"/>
              </a:rPr>
              <a:t>(through </a:t>
            </a:r>
            <a:r>
              <a:rPr sz="2100" b="1" dirty="0">
                <a:latin typeface="Calibri"/>
                <a:cs typeface="Calibri"/>
              </a:rPr>
              <a:t>April</a:t>
            </a:r>
            <a:r>
              <a:rPr sz="2100" b="1" spc="-15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2</a:t>
            </a:r>
            <a:r>
              <a:rPr sz="2081" b="1" baseline="25525" dirty="0">
                <a:latin typeface="Calibri"/>
                <a:cs typeface="Calibri"/>
              </a:rPr>
              <a:t>nd</a:t>
            </a:r>
            <a:r>
              <a:rPr sz="2100" b="1" dirty="0">
                <a:latin typeface="Calibri"/>
                <a:cs typeface="Calibri"/>
              </a:rPr>
              <a:t>)</a:t>
            </a:r>
            <a:endParaRPr sz="2100" dirty="0">
              <a:latin typeface="Calibri"/>
              <a:cs typeface="Calibri"/>
            </a:endParaRPr>
          </a:p>
          <a:p>
            <a:pPr marL="180975" indent="-171450">
              <a:spcBef>
                <a:spcPts val="551"/>
              </a:spcBef>
              <a:buFont typeface="Arial"/>
              <a:buChar char="•"/>
              <a:tabLst>
                <a:tab pos="180975" algn="l"/>
              </a:tabLst>
            </a:pPr>
            <a:r>
              <a:rPr sz="1800" spc="-11" dirty="0">
                <a:latin typeface="Calibri"/>
                <a:cs typeface="Calibri"/>
              </a:rPr>
              <a:t>Strategy </a:t>
            </a:r>
            <a:r>
              <a:rPr sz="1800" spc="-4" dirty="0">
                <a:latin typeface="Calibri"/>
                <a:cs typeface="Calibri"/>
              </a:rPr>
              <a:t>Committees </a:t>
            </a:r>
            <a:r>
              <a:rPr sz="1800" spc="-15" dirty="0">
                <a:latin typeface="Calibri"/>
                <a:cs typeface="Calibri"/>
              </a:rPr>
              <a:t>(Attract, </a:t>
            </a:r>
            <a:r>
              <a:rPr sz="1800" spc="-11" dirty="0">
                <a:latin typeface="Calibri"/>
                <a:cs typeface="Calibri"/>
              </a:rPr>
              <a:t>Engage, </a:t>
            </a:r>
            <a:r>
              <a:rPr sz="1800" spc="-8" dirty="0">
                <a:latin typeface="Calibri"/>
                <a:cs typeface="Calibri"/>
              </a:rPr>
              <a:t>Recruit) </a:t>
            </a:r>
            <a:r>
              <a:rPr sz="1800" spc="-15" dirty="0">
                <a:latin typeface="Calibri"/>
                <a:cs typeface="Calibri"/>
              </a:rPr>
              <a:t>kicked </a:t>
            </a:r>
            <a:r>
              <a:rPr sz="1800" spc="-4" dirty="0">
                <a:latin typeface="Calibri"/>
                <a:cs typeface="Calibri"/>
              </a:rPr>
              <a:t>off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2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3/26</a:t>
            </a:r>
          </a:p>
          <a:p>
            <a:pPr marL="180975" indent="-171450">
              <a:spcBef>
                <a:spcPts val="540"/>
              </a:spcBef>
              <a:buFont typeface="Arial"/>
              <a:buChar char="•"/>
              <a:tabLst>
                <a:tab pos="180975" algn="l"/>
              </a:tabLst>
            </a:pPr>
            <a:r>
              <a:rPr sz="1800" dirty="0">
                <a:latin typeface="Calibri"/>
                <a:cs typeface="Calibri"/>
              </a:rPr>
              <a:t>Job </a:t>
            </a:r>
            <a:r>
              <a:rPr sz="1800" spc="-11" dirty="0">
                <a:latin typeface="Calibri"/>
                <a:cs typeface="Calibri"/>
              </a:rPr>
              <a:t>Aggregator </a:t>
            </a:r>
            <a:r>
              <a:rPr sz="1800" dirty="0">
                <a:latin typeface="Calibri"/>
                <a:cs typeface="Calibri"/>
              </a:rPr>
              <a:t>final </a:t>
            </a:r>
            <a:r>
              <a:rPr sz="1800" spc="-11" dirty="0">
                <a:latin typeface="Calibri"/>
                <a:cs typeface="Calibri"/>
              </a:rPr>
              <a:t>contract </a:t>
            </a:r>
            <a:r>
              <a:rPr sz="1800" spc="-4" dirty="0">
                <a:latin typeface="Calibri"/>
                <a:cs typeface="Calibri"/>
              </a:rPr>
              <a:t>anticipated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146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4/6</a:t>
            </a:r>
          </a:p>
          <a:p>
            <a:pPr marL="180975" indent="-171450">
              <a:spcBef>
                <a:spcPts val="525"/>
              </a:spcBef>
              <a:buFont typeface="Arial"/>
              <a:buChar char="•"/>
              <a:tabLst>
                <a:tab pos="180975" algn="l"/>
              </a:tabLst>
            </a:pPr>
            <a:r>
              <a:rPr sz="1800" spc="-8" dirty="0">
                <a:latin typeface="Calibri"/>
                <a:cs typeface="Calibri"/>
              </a:rPr>
              <a:t>Marketing </a:t>
            </a:r>
            <a:r>
              <a:rPr sz="1800" spc="-4" dirty="0">
                <a:latin typeface="Calibri"/>
                <a:cs typeface="Calibri"/>
              </a:rPr>
              <a:t>concepts</a:t>
            </a:r>
            <a:r>
              <a:rPr sz="1800" spc="-64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completed</a:t>
            </a:r>
            <a:endParaRPr sz="1800" dirty="0">
              <a:latin typeface="Calibri"/>
              <a:cs typeface="Calibri"/>
            </a:endParaRPr>
          </a:p>
          <a:p>
            <a:pPr>
              <a:spcBef>
                <a:spcPts val="11"/>
              </a:spcBef>
              <a:buFont typeface="Arial"/>
              <a:buChar char="•"/>
            </a:pPr>
            <a:endParaRPr sz="2325" dirty="0">
              <a:latin typeface="Times New Roman"/>
              <a:cs typeface="Times New Roman"/>
            </a:endParaRPr>
          </a:p>
          <a:p>
            <a:pPr marL="9525"/>
            <a:r>
              <a:rPr sz="2100" b="1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Upcoming</a:t>
            </a:r>
            <a:endParaRPr sz="2100" dirty="0">
              <a:latin typeface="Calibri"/>
              <a:cs typeface="Calibri"/>
            </a:endParaRPr>
          </a:p>
          <a:p>
            <a:pPr marL="180975" indent="-171450">
              <a:spcBef>
                <a:spcPts val="555"/>
              </a:spcBef>
              <a:buFont typeface="Arial"/>
              <a:buChar char="•"/>
              <a:tabLst>
                <a:tab pos="180975" algn="l"/>
              </a:tabLst>
            </a:pPr>
            <a:r>
              <a:rPr sz="1800" spc="-8" dirty="0">
                <a:latin typeface="Calibri"/>
                <a:cs typeface="Calibri"/>
              </a:rPr>
              <a:t>Recruiter </a:t>
            </a:r>
            <a:r>
              <a:rPr sz="1800" spc="-4" dirty="0">
                <a:latin typeface="Calibri"/>
                <a:cs typeface="Calibri"/>
              </a:rPr>
              <a:t>Identification interviews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98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progress</a:t>
            </a:r>
            <a:endParaRPr sz="1800" dirty="0">
              <a:latin typeface="Calibri"/>
              <a:cs typeface="Calibri"/>
            </a:endParaRPr>
          </a:p>
          <a:p>
            <a:pPr marL="180975" indent="-171450">
              <a:spcBef>
                <a:spcPts val="540"/>
              </a:spcBef>
              <a:buFont typeface="Arial"/>
              <a:buChar char="•"/>
              <a:tabLst>
                <a:tab pos="180975" algn="l"/>
              </a:tabLst>
            </a:pPr>
            <a:r>
              <a:rPr sz="1800" spc="-4" dirty="0">
                <a:latin typeface="Calibri"/>
                <a:cs typeface="Calibri"/>
              </a:rPr>
              <a:t>Continued design sessions </a:t>
            </a:r>
            <a:r>
              <a:rPr sz="1800" dirty="0">
                <a:latin typeface="Calibri"/>
                <a:cs typeface="Calibri"/>
              </a:rPr>
              <a:t>and initial</a:t>
            </a:r>
            <a:r>
              <a:rPr sz="1800" spc="-83" dirty="0">
                <a:latin typeface="Calibri"/>
                <a:cs typeface="Calibri"/>
              </a:rPr>
              <a:t> </a:t>
            </a:r>
            <a:r>
              <a:rPr sz="1800" spc="-8" dirty="0">
                <a:latin typeface="Calibri"/>
                <a:cs typeface="Calibri"/>
              </a:rPr>
              <a:t>configurations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762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717051"/>
              </p:ext>
            </p:extLst>
          </p:nvPr>
        </p:nvGraphicFramePr>
        <p:xfrm>
          <a:off x="2286000" y="240918"/>
          <a:ext cx="4719163" cy="6583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4" imgW="9305841" imgH="12982555" progId="Acrobat.Document.2017">
                  <p:embed/>
                </p:oleObj>
              </mc:Choice>
              <mc:Fallback>
                <p:oleObj name="Acrobat Document" r:id="rId4" imgW="9305841" imgH="12982555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240918"/>
                        <a:ext cx="4719163" cy="6583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84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ipping Tool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9" t="18889" r="13685" b="3334"/>
          <a:stretch/>
        </p:blipFill>
        <p:spPr>
          <a:xfrm>
            <a:off x="1981200" y="4701"/>
            <a:ext cx="5580566" cy="68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" y="1642110"/>
            <a:ext cx="7962900" cy="2495789"/>
          </a:xfrm>
        </p:spPr>
        <p:txBody>
          <a:bodyPr/>
          <a:lstStyle/>
          <a:p>
            <a:r>
              <a:rPr lang="en-US" sz="4950" dirty="0">
                <a:latin typeface="Copperplate Gothic Bold" panose="020E0705020206020404" pitchFamily="34" charset="0"/>
              </a:rPr>
              <a:t>Talent Acquisition</a:t>
            </a:r>
            <a:br>
              <a:rPr lang="en-US" sz="4950" dirty="0">
                <a:latin typeface="Copperplate Gothic Bold" panose="020E0705020206020404" pitchFamily="34" charset="0"/>
              </a:rPr>
            </a:br>
            <a:r>
              <a:rPr lang="en-US" sz="2100" dirty="0">
                <a:latin typeface="Copperplate Gothic Bold" panose="020E0705020206020404" pitchFamily="34" charset="0"/>
              </a:rPr>
              <a:t/>
            </a:r>
            <a:br>
              <a:rPr lang="en-US" sz="2100" dirty="0">
                <a:latin typeface="Copperplate Gothic Bold" panose="020E0705020206020404" pitchFamily="34" charset="0"/>
              </a:rPr>
            </a:br>
            <a:r>
              <a:rPr lang="en-US" sz="3300" dirty="0">
                <a:latin typeface="Copperplate Gothic Bold" panose="020E0705020206020404" pitchFamily="34" charset="0"/>
              </a:rPr>
              <a:t>Change Readiness Assessment:</a:t>
            </a:r>
            <a:br>
              <a:rPr lang="en-US" sz="3300" dirty="0">
                <a:latin typeface="Copperplate Gothic Bold" panose="020E0705020206020404" pitchFamily="34" charset="0"/>
              </a:rPr>
            </a:br>
            <a:r>
              <a:rPr lang="en-US" sz="2700" dirty="0">
                <a:latin typeface="Copperplate Gothic Bold" panose="020E0705020206020404" pitchFamily="34" charset="0"/>
              </a:rPr>
              <a:t>Results and Recommendations</a:t>
            </a:r>
            <a:r>
              <a:rPr lang="en-US" sz="1800" dirty="0">
                <a:latin typeface="Copperplate Gothic Bold" panose="020E0705020206020404" pitchFamily="34" charset="0"/>
              </a:rPr>
              <a:t/>
            </a:r>
            <a:br>
              <a:rPr lang="en-US" sz="1800" dirty="0">
                <a:latin typeface="Copperplate Gothic Bold" panose="020E0705020206020404" pitchFamily="34" charset="0"/>
              </a:rPr>
            </a:br>
            <a:r>
              <a:rPr lang="en-US" sz="1800" dirty="0">
                <a:latin typeface="Copperplate Gothic Bold" panose="020E0705020206020404" pitchFamily="34" charset="0"/>
              </a:rPr>
              <a:t>(Short Brief)</a:t>
            </a:r>
            <a:br>
              <a:rPr lang="en-US" sz="1800" dirty="0">
                <a:latin typeface="Copperplate Gothic Bold" panose="020E0705020206020404" pitchFamily="34" charset="0"/>
              </a:rPr>
            </a:br>
            <a:r>
              <a:rPr lang="en-US" sz="1800" dirty="0">
                <a:latin typeface="Copperplate Gothic Bold" panose="020E0705020206020404" pitchFamily="34" charset="0"/>
              </a:rPr>
              <a:t/>
            </a:r>
            <a:br>
              <a:rPr lang="en-US" sz="1800" dirty="0">
                <a:latin typeface="Copperplate Gothic Bold" panose="020E0705020206020404" pitchFamily="34" charset="0"/>
              </a:rPr>
            </a:br>
            <a:r>
              <a:rPr lang="en-US" sz="1500" dirty="0">
                <a:latin typeface="Copperplate Gothic Bold" panose="020E0705020206020404" pitchFamily="34" charset="0"/>
              </a:rPr>
              <a:t>by Teresa Kulper and Blair Wagner</a:t>
            </a:r>
            <a:endParaRPr lang="en-US" sz="1800" dirty="0">
              <a:latin typeface="Copperplate Gothic Bold" panose="020E07050202060204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51258"/>
            <a:ext cx="6858000" cy="441722"/>
          </a:xfrm>
        </p:spPr>
        <p:txBody>
          <a:bodyPr/>
          <a:lstStyle/>
          <a:p>
            <a:r>
              <a:rPr lang="en-US" sz="1350" dirty="0"/>
              <a:t>March 27,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208" y="1016182"/>
            <a:ext cx="4987031" cy="511629"/>
          </a:xfrm>
        </p:spPr>
        <p:txBody>
          <a:bodyPr/>
          <a:lstStyle/>
          <a:p>
            <a:pPr marL="0" indent="0">
              <a:buNone/>
            </a:pPr>
            <a:r>
              <a:rPr lang="en-US" sz="2100" b="1" dirty="0">
                <a:latin typeface="Copperplate Gothic Bold" panose="020E0705020206020404" pitchFamily="34" charset="0"/>
              </a:rPr>
              <a:t>Table of Contents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311676" y="1776970"/>
          <a:ext cx="6271254" cy="11920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29929">
                  <a:extLst>
                    <a:ext uri="{9D8B030D-6E8A-4147-A177-3AD203B41FA5}">
                      <a16:colId xmlns:a16="http://schemas.microsoft.com/office/drawing/2014/main" val="2821037475"/>
                    </a:ext>
                  </a:extLst>
                </a:gridCol>
                <a:gridCol w="1041325">
                  <a:extLst>
                    <a:ext uri="{9D8B030D-6E8A-4147-A177-3AD203B41FA5}">
                      <a16:colId xmlns:a16="http://schemas.microsoft.com/office/drawing/2014/main" val="3159932568"/>
                    </a:ext>
                  </a:extLst>
                </a:gridCol>
              </a:tblGrid>
              <a:tr h="41481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Topic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Slide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 #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2479279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Change Readiness Assessment: Goals,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Objectives, Assessment Approach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902645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Results &amp; Next Steps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09511522"/>
                  </a:ext>
                </a:extLst>
              </a:tr>
            </a:tbl>
          </a:graphicData>
        </a:graphic>
      </p:graphicFrame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7353300" y="5775960"/>
            <a:ext cx="1219200" cy="342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7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50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57250"/>
            <a:ext cx="9144001" cy="4142603"/>
          </a:xfrm>
          <a:solidFill>
            <a:schemeClr val="tx1"/>
          </a:solidFill>
        </p:spPr>
        <p:txBody>
          <a:bodyPr/>
          <a:lstStyle/>
          <a:p>
            <a:pPr marL="0" indent="0">
              <a:spcBef>
                <a:spcPts val="4950"/>
              </a:spcBef>
              <a:buNone/>
            </a:pPr>
            <a:endParaRPr lang="en-US" sz="2100" b="1" dirty="0">
              <a:solidFill>
                <a:schemeClr val="bg1"/>
              </a:solidFill>
            </a:endParaRPr>
          </a:p>
          <a:p>
            <a:pPr marL="0" indent="0">
              <a:spcBef>
                <a:spcPts val="4950"/>
              </a:spcBef>
              <a:buNone/>
            </a:pPr>
            <a:endParaRPr lang="en-US" sz="21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1800" b="1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pPr marL="0" indent="0" algn="ctr">
              <a:buNone/>
            </a:pPr>
            <a:endParaRPr lang="en-US" sz="1800" b="1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pPr marL="0" indent="0" algn="ctr">
              <a:buNone/>
            </a:pPr>
            <a:r>
              <a:rPr lang="en-US" sz="3000" b="1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CHANGE READINESS ASSESSMENT: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Goals, Objectives, Assessment Approach</a:t>
            </a:r>
          </a:p>
          <a:p>
            <a:pPr marL="0" indent="0" algn="ctr">
              <a:buNone/>
            </a:pPr>
            <a:endParaRPr lang="en-US" sz="1800" b="1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7375-065F-48DB-8223-DFDBFF83424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1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857250"/>
            <a:ext cx="8572500" cy="857250"/>
          </a:xfrm>
        </p:spPr>
        <p:txBody>
          <a:bodyPr/>
          <a:lstStyle/>
          <a:p>
            <a:pPr algn="l"/>
            <a:r>
              <a:rPr lang="en-US" sz="2100" dirty="0">
                <a:latin typeface="Copperplate Gothic Bold" panose="020E0705020206020404" pitchFamily="34" charset="0"/>
              </a:rPr>
              <a:t>Goals &amp; Objectives: Insights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655033"/>
            <a:ext cx="7818120" cy="550958"/>
          </a:xfrm>
          <a:solidFill>
            <a:schemeClr val="tx1"/>
          </a:solidFill>
          <a:effectLst>
            <a:glow rad="63500">
              <a:schemeClr val="accent4">
                <a:satMod val="175000"/>
                <a:alpha val="49000"/>
              </a:schemeClr>
            </a:glow>
            <a:outerShdw blurRad="203200" dist="152400" dir="282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spcBef>
                <a:spcPts val="900"/>
              </a:spcBef>
              <a:buNone/>
            </a:pPr>
            <a:r>
              <a:rPr lang="en-US" sz="1500" b="1" dirty="0">
                <a:solidFill>
                  <a:schemeClr val="bg1"/>
                </a:solidFill>
              </a:rPr>
              <a:t>Understand Senior HR Leadership, Governance Council, and Core Project Team perspectives on the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7375-065F-48DB-8223-DFDBFF834248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0080" y="2497226"/>
            <a:ext cx="7818120" cy="45470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63500">
              <a:schemeClr val="accent4">
                <a:satMod val="175000"/>
                <a:alpha val="49000"/>
              </a:schemeClr>
            </a:glow>
            <a:outerShdw blurRad="203200" dist="152400" dir="282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•"/>
              <a:defRPr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17910" indent="-16073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–"/>
              <a:defRPr sz="1125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42938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•"/>
              <a:defRPr sz="1013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900113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–"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157288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»"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en-US" sz="750" b="1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1500" b="1" dirty="0">
                <a:solidFill>
                  <a:schemeClr val="bg1"/>
                </a:solidFill>
              </a:rPr>
              <a:t>Measure readiness and ability to accept change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0080" y="3320105"/>
            <a:ext cx="7818120" cy="6058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63500">
              <a:schemeClr val="accent4">
                <a:satMod val="175000"/>
                <a:alpha val="49000"/>
              </a:schemeClr>
            </a:glow>
            <a:outerShdw blurRad="203200" dist="152400" dir="282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•"/>
              <a:defRPr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17910" indent="-16073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–"/>
              <a:defRPr sz="1125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42938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•"/>
              <a:defRPr sz="1013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900113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–"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157288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»"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1500" b="1" dirty="0">
                <a:solidFill>
                  <a:schemeClr val="bg1"/>
                </a:solidFill>
              </a:rPr>
              <a:t>Identify risks or barriers to successful adoption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0080" y="4158434"/>
            <a:ext cx="7818120" cy="6078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63500">
              <a:schemeClr val="accent4">
                <a:satMod val="175000"/>
                <a:alpha val="49000"/>
              </a:schemeClr>
            </a:glow>
            <a:outerShdw blurRad="203200" dist="152400" dir="282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•"/>
              <a:defRPr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17910" indent="-16073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–"/>
              <a:defRPr sz="1125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42938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•"/>
              <a:defRPr sz="1013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900113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–"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157288" indent="-128588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har char="»"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1500" b="1" dirty="0">
                <a:solidFill>
                  <a:schemeClr val="bg1"/>
                </a:solidFill>
              </a:rPr>
              <a:t>Gather information on preferred communication and training channels</a:t>
            </a:r>
          </a:p>
        </p:txBody>
      </p:sp>
    </p:spTree>
    <p:extLst>
      <p:ext uri="{BB962C8B-B14F-4D97-AF65-F5344CB8AC3E}">
        <p14:creationId xmlns:p14="http://schemas.microsoft.com/office/powerpoint/2010/main" val="3291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lent@Iowa.whit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7DCAD"/>
      </a:accent1>
      <a:accent2>
        <a:srgbClr val="F8F69F"/>
      </a:accent2>
      <a:accent3>
        <a:srgbClr val="FFFFFF"/>
      </a:accent3>
      <a:accent4>
        <a:srgbClr val="000000"/>
      </a:accent4>
      <a:accent5>
        <a:srgbClr val="E2D43B"/>
      </a:accent5>
      <a:accent6>
        <a:srgbClr val="FBE140"/>
      </a:accent6>
      <a:hlink>
        <a:srgbClr val="F5D53E"/>
      </a:hlink>
      <a:folHlink>
        <a:srgbClr val="353535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alent@Iowa.white.pot" id="{C2D6B829-A755-9547-99BE-66F13401C91C}" vid="{E88FB4B5-C193-9345-82FE-EB8C953607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T@Itheme.potx</Template>
  <TotalTime>8503</TotalTime>
  <Words>1434</Words>
  <Application>Microsoft Office PowerPoint</Application>
  <PresentationFormat>On-screen Show (4:3)</PresentationFormat>
  <Paragraphs>216</Paragraphs>
  <Slides>21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Copperplate Gothic Bold</vt:lpstr>
      <vt:lpstr>Symbol</vt:lpstr>
      <vt:lpstr>Tahoma</vt:lpstr>
      <vt:lpstr>Times</vt:lpstr>
      <vt:lpstr>Times New Roman</vt:lpstr>
      <vt:lpstr>Talent@Iowa.white</vt:lpstr>
      <vt:lpstr>Acrobat Document</vt:lpstr>
      <vt:lpstr>PowerPoint Presentation</vt:lpstr>
      <vt:lpstr>PowerPoint Presentation</vt:lpstr>
      <vt:lpstr>Project Updates</vt:lpstr>
      <vt:lpstr>PowerPoint Presentation</vt:lpstr>
      <vt:lpstr>PowerPoint Presentation</vt:lpstr>
      <vt:lpstr>Talent Acquisition  Change Readiness Assessment: Results and Recommendations (Short Brief)  by Teresa Kulper and Blair Wagner</vt:lpstr>
      <vt:lpstr>PowerPoint Presentation</vt:lpstr>
      <vt:lpstr>PowerPoint Presentation</vt:lpstr>
      <vt:lpstr>Goals &amp; Objectives: Insights </vt:lpstr>
      <vt:lpstr>Goals &amp; Objectives: Outcomes </vt:lpstr>
      <vt:lpstr>PowerPoint Presentation</vt:lpstr>
      <vt:lpstr>PowerPoint Presentation</vt:lpstr>
      <vt:lpstr>Senior HR Leader Interviews: Lessons Learned/Recommendations Recap</vt:lpstr>
      <vt:lpstr>Governance Council Discussion: Lessons Learned/Recommendations Recap</vt:lpstr>
      <vt:lpstr>Core Project Team Interviews: Lessons Learned/Recommendations Recap</vt:lpstr>
      <vt:lpstr>Change Readiness Summary</vt:lpstr>
      <vt:lpstr>Change Readiness Summary: Communications</vt:lpstr>
      <vt:lpstr>Next Steps</vt:lpstr>
      <vt:lpstr>PowerPoint Presentation</vt:lpstr>
      <vt:lpstr>PowerPoint Presentation</vt:lpstr>
      <vt:lpstr>PowerPoint Presentation</vt:lpstr>
    </vt:vector>
  </TitlesOfParts>
  <Company>The 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University Relations</dc:creator>
  <cp:lastModifiedBy>Smith, Connie M</cp:lastModifiedBy>
  <cp:revision>198</cp:revision>
  <cp:lastPrinted>2017-04-03T14:58:51Z</cp:lastPrinted>
  <dcterms:created xsi:type="dcterms:W3CDTF">2004-06-18T17:08:09Z</dcterms:created>
  <dcterms:modified xsi:type="dcterms:W3CDTF">2019-07-17T14:19:08Z</dcterms:modified>
</cp:coreProperties>
</file>