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3.xml" ContentType="application/vnd.openxmlformats-officedocument.presentationml.tags+xml"/>
  <Override PartName="/ppt/notesSlides/notesSlide11.xml" ContentType="application/vnd.openxmlformats-officedocument.presentationml.notesSlide+xml"/>
  <Override PartName="/ppt/tags/tag4.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5.xml" ContentType="application/vnd.openxmlformats-officedocument.presentationml.tags+xml"/>
  <Override PartName="/ppt/notesSlides/notesSlide16.xml" ContentType="application/vnd.openxmlformats-officedocument.presentationml.notesSlide+xml"/>
  <Override PartName="/ppt/tags/tag6.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7.xml" ContentType="application/vnd.openxmlformats-officedocument.presentationml.tag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tags/tag8.xml" ContentType="application/vnd.openxmlformats-officedocument.presentationml.tags+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sldIdLst>
    <p:sldId id="258" r:id="rId2"/>
    <p:sldId id="257" r:id="rId3"/>
    <p:sldId id="284" r:id="rId4"/>
    <p:sldId id="263" r:id="rId5"/>
    <p:sldId id="271" r:id="rId6"/>
    <p:sldId id="277" r:id="rId7"/>
    <p:sldId id="278" r:id="rId8"/>
    <p:sldId id="280" r:id="rId9"/>
    <p:sldId id="281" r:id="rId10"/>
    <p:sldId id="283" r:id="rId11"/>
    <p:sldId id="270" r:id="rId12"/>
    <p:sldId id="256" r:id="rId13"/>
    <p:sldId id="264" r:id="rId14"/>
    <p:sldId id="403" r:id="rId15"/>
    <p:sldId id="408" r:id="rId16"/>
    <p:sldId id="361" r:id="rId17"/>
    <p:sldId id="368" r:id="rId18"/>
    <p:sldId id="395" r:id="rId19"/>
    <p:sldId id="404" r:id="rId20"/>
    <p:sldId id="374" r:id="rId21"/>
    <p:sldId id="405" r:id="rId22"/>
    <p:sldId id="376" r:id="rId23"/>
    <p:sldId id="378" r:id="rId24"/>
    <p:sldId id="380" r:id="rId25"/>
    <p:sldId id="407" r:id="rId26"/>
    <p:sldId id="396" r:id="rId27"/>
    <p:sldId id="385" r:id="rId28"/>
    <p:sldId id="386" r:id="rId29"/>
    <p:sldId id="387" r:id="rId30"/>
    <p:sldId id="406" r:id="rId31"/>
    <p:sldId id="346" r:id="rId32"/>
    <p:sldId id="347" r:id="rId33"/>
    <p:sldId id="348" r:id="rId34"/>
    <p:sldId id="345" r:id="rId35"/>
    <p:sldId id="372" r:id="rId36"/>
    <p:sldId id="397" r:id="rId37"/>
    <p:sldId id="398" r:id="rId38"/>
    <p:sldId id="389" r:id="rId39"/>
    <p:sldId id="339" r:id="rId40"/>
    <p:sldId id="341" r:id="rId41"/>
    <p:sldId id="392" r:id="rId42"/>
    <p:sldId id="364" r:id="rId4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46"/>
    <p:restoredTop sz="94607"/>
  </p:normalViewPr>
  <p:slideViewPr>
    <p:cSldViewPr snapToGrid="0" snapToObjects="1">
      <p:cViewPr varScale="1">
        <p:scale>
          <a:sx n="108" d="100"/>
          <a:sy n="108" d="100"/>
        </p:scale>
        <p:origin x="9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_rels/data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ata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4" Type="http://schemas.openxmlformats.org/officeDocument/2006/relationships/image" Target="../media/image2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4" Type="http://schemas.openxmlformats.org/officeDocument/2006/relationships/image" Target="../media/image2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585FB7-3292-4698-AD5A-362A73A27E3B}"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C8CB54B-1A33-4D27-A585-B35C2B0D8C1C}">
      <dgm:prSet/>
      <dgm:spPr/>
      <dgm:t>
        <a:bodyPr/>
        <a:lstStyle/>
        <a:p>
          <a:pPr>
            <a:lnSpc>
              <a:spcPct val="100000"/>
            </a:lnSpc>
            <a:defRPr b="1"/>
          </a:pPr>
          <a:r>
            <a:rPr lang="en-US" dirty="0"/>
            <a:t>Health Plans</a:t>
          </a:r>
        </a:p>
      </dgm:t>
    </dgm:pt>
    <dgm:pt modelId="{E3469004-78FF-4727-AAEA-48CBF42B67BF}" type="parTrans" cxnId="{97770771-09D3-489D-99CB-5F3471CAD562}">
      <dgm:prSet/>
      <dgm:spPr/>
      <dgm:t>
        <a:bodyPr/>
        <a:lstStyle/>
        <a:p>
          <a:endParaRPr lang="en-US"/>
        </a:p>
      </dgm:t>
    </dgm:pt>
    <dgm:pt modelId="{615DC0A2-39A8-4517-A464-6C35030326D7}" type="sibTrans" cxnId="{97770771-09D3-489D-99CB-5F3471CAD562}">
      <dgm:prSet/>
      <dgm:spPr/>
      <dgm:t>
        <a:bodyPr/>
        <a:lstStyle/>
        <a:p>
          <a:endParaRPr lang="en-US"/>
        </a:p>
      </dgm:t>
    </dgm:pt>
    <dgm:pt modelId="{65C1EB71-99A0-4CEC-85A2-806D936BB6F9}">
      <dgm:prSet/>
      <dgm:spPr/>
      <dgm:t>
        <a:bodyPr/>
        <a:lstStyle/>
        <a:p>
          <a:pPr>
            <a:lnSpc>
              <a:spcPct val="100000"/>
            </a:lnSpc>
          </a:pPr>
          <a:r>
            <a:rPr lang="en-US" dirty="0"/>
            <a:t>Premiums </a:t>
          </a:r>
          <a:r>
            <a:rPr lang="en-US" b="1" dirty="0"/>
            <a:t>will</a:t>
          </a:r>
          <a:r>
            <a:rPr lang="en-US" dirty="0"/>
            <a:t> increase for both </a:t>
          </a:r>
          <a:r>
            <a:rPr lang="en-US" dirty="0" err="1"/>
            <a:t>UIChoice</a:t>
          </a:r>
          <a:r>
            <a:rPr lang="en-US" dirty="0"/>
            <a:t> and </a:t>
          </a:r>
          <a:r>
            <a:rPr lang="en-US" dirty="0" err="1"/>
            <a:t>UISelect</a:t>
          </a:r>
          <a:endParaRPr lang="en-US" dirty="0"/>
        </a:p>
      </dgm:t>
    </dgm:pt>
    <dgm:pt modelId="{E81E3F14-36E5-4457-AD5E-94128CC53AD2}" type="parTrans" cxnId="{1FFB645E-F384-4BC6-9669-7AA7A03F081D}">
      <dgm:prSet/>
      <dgm:spPr/>
      <dgm:t>
        <a:bodyPr/>
        <a:lstStyle/>
        <a:p>
          <a:endParaRPr lang="en-US"/>
        </a:p>
      </dgm:t>
    </dgm:pt>
    <dgm:pt modelId="{11AF92A6-15FD-4CC3-9AE9-7A881B616C97}" type="sibTrans" cxnId="{1FFB645E-F384-4BC6-9669-7AA7A03F081D}">
      <dgm:prSet/>
      <dgm:spPr/>
      <dgm:t>
        <a:bodyPr/>
        <a:lstStyle/>
        <a:p>
          <a:endParaRPr lang="en-US"/>
        </a:p>
      </dgm:t>
    </dgm:pt>
    <dgm:pt modelId="{0EC09768-AB59-4304-913F-9F888457AA9D}">
      <dgm:prSet/>
      <dgm:spPr/>
      <dgm:t>
        <a:bodyPr/>
        <a:lstStyle/>
        <a:p>
          <a:pPr>
            <a:lnSpc>
              <a:spcPct val="100000"/>
            </a:lnSpc>
          </a:pPr>
          <a:r>
            <a:rPr lang="en-US" dirty="0"/>
            <a:t>Plan coverage </a:t>
          </a:r>
          <a:r>
            <a:rPr lang="en-US" b="1" dirty="0"/>
            <a:t>will</a:t>
          </a:r>
          <a:r>
            <a:rPr lang="en-US" dirty="0"/>
            <a:t> change for </a:t>
          </a:r>
          <a:r>
            <a:rPr lang="en-US" dirty="0" err="1"/>
            <a:t>UISelect</a:t>
          </a:r>
          <a:r>
            <a:rPr lang="en-US" dirty="0"/>
            <a:t> in 2024</a:t>
          </a:r>
        </a:p>
        <a:p>
          <a:pPr>
            <a:lnSpc>
              <a:spcPct val="100000"/>
            </a:lnSpc>
          </a:pPr>
          <a:r>
            <a:rPr lang="en-US" dirty="0"/>
            <a:t>-</a:t>
          </a:r>
        </a:p>
      </dgm:t>
    </dgm:pt>
    <dgm:pt modelId="{2EA4DA5A-AE77-4D93-969D-8C46B47611F4}" type="parTrans" cxnId="{9679C0BB-1599-4123-89C0-4CA664BEF4A1}">
      <dgm:prSet/>
      <dgm:spPr/>
      <dgm:t>
        <a:bodyPr/>
        <a:lstStyle/>
        <a:p>
          <a:endParaRPr lang="en-US"/>
        </a:p>
      </dgm:t>
    </dgm:pt>
    <dgm:pt modelId="{61805EB6-F959-492A-B060-793F70018975}" type="sibTrans" cxnId="{9679C0BB-1599-4123-89C0-4CA664BEF4A1}">
      <dgm:prSet/>
      <dgm:spPr/>
      <dgm:t>
        <a:bodyPr/>
        <a:lstStyle/>
        <a:p>
          <a:endParaRPr lang="en-US"/>
        </a:p>
      </dgm:t>
    </dgm:pt>
    <dgm:pt modelId="{70632CE5-DAA2-4B97-B462-408AA49D65D7}">
      <dgm:prSet/>
      <dgm:spPr/>
      <dgm:t>
        <a:bodyPr/>
        <a:lstStyle/>
        <a:p>
          <a:pPr>
            <a:lnSpc>
              <a:spcPct val="100000"/>
            </a:lnSpc>
          </a:pPr>
          <a:r>
            <a:rPr lang="en-US" dirty="0"/>
            <a:t>UI contribution for eligible retirees remains at $288</a:t>
          </a:r>
        </a:p>
        <a:p>
          <a:pPr>
            <a:lnSpc>
              <a:spcPct val="100000"/>
            </a:lnSpc>
          </a:pPr>
          <a:endParaRPr lang="en-US" dirty="0"/>
        </a:p>
      </dgm:t>
    </dgm:pt>
    <dgm:pt modelId="{BC8DCF2E-65CE-4A1C-A347-3DD34F22AD86}" type="parTrans" cxnId="{FBE80B9F-C247-445B-B3FD-9281038F4C74}">
      <dgm:prSet/>
      <dgm:spPr/>
      <dgm:t>
        <a:bodyPr/>
        <a:lstStyle/>
        <a:p>
          <a:endParaRPr lang="en-US"/>
        </a:p>
      </dgm:t>
    </dgm:pt>
    <dgm:pt modelId="{1A0F2D34-0FA3-4E1B-9E41-1F285AF0FA51}" type="sibTrans" cxnId="{FBE80B9F-C247-445B-B3FD-9281038F4C74}">
      <dgm:prSet/>
      <dgm:spPr/>
      <dgm:t>
        <a:bodyPr/>
        <a:lstStyle/>
        <a:p>
          <a:endParaRPr lang="en-US"/>
        </a:p>
      </dgm:t>
    </dgm:pt>
    <dgm:pt modelId="{19C4845B-065B-40A7-9E1E-8289F8E30C1C}">
      <dgm:prSet/>
      <dgm:spPr/>
      <dgm:t>
        <a:bodyPr/>
        <a:lstStyle/>
        <a:p>
          <a:pPr>
            <a:lnSpc>
              <a:spcPct val="100000"/>
            </a:lnSpc>
            <a:defRPr b="1"/>
          </a:pPr>
          <a:r>
            <a:rPr lang="en-US" dirty="0"/>
            <a:t>Dental Plan</a:t>
          </a:r>
        </a:p>
      </dgm:t>
    </dgm:pt>
    <dgm:pt modelId="{84574723-8DFF-4437-863E-694C8F80373C}" type="parTrans" cxnId="{28199A72-C2B3-4AFB-ACCF-403352249F01}">
      <dgm:prSet/>
      <dgm:spPr/>
      <dgm:t>
        <a:bodyPr/>
        <a:lstStyle/>
        <a:p>
          <a:endParaRPr lang="en-US"/>
        </a:p>
      </dgm:t>
    </dgm:pt>
    <dgm:pt modelId="{EF5A37EC-8E81-438A-A4E7-3E61094207E5}" type="sibTrans" cxnId="{28199A72-C2B3-4AFB-ACCF-403352249F01}">
      <dgm:prSet/>
      <dgm:spPr/>
      <dgm:t>
        <a:bodyPr/>
        <a:lstStyle/>
        <a:p>
          <a:endParaRPr lang="en-US"/>
        </a:p>
      </dgm:t>
    </dgm:pt>
    <dgm:pt modelId="{26441361-9CC1-4B24-8432-43EB5244F663}">
      <dgm:prSet/>
      <dgm:spPr/>
      <dgm:t>
        <a:bodyPr/>
        <a:lstStyle/>
        <a:p>
          <a:pPr>
            <a:lnSpc>
              <a:spcPct val="100000"/>
            </a:lnSpc>
          </a:pPr>
          <a:r>
            <a:rPr lang="en-US" dirty="0"/>
            <a:t>Premiums </a:t>
          </a:r>
          <a:r>
            <a:rPr lang="en-US" b="1" dirty="0"/>
            <a:t>will </a:t>
          </a:r>
          <a:r>
            <a:rPr lang="en-US" dirty="0"/>
            <a:t>increase for Dental II</a:t>
          </a:r>
        </a:p>
      </dgm:t>
    </dgm:pt>
    <dgm:pt modelId="{355B66EA-BF38-42A8-988E-110346A1ACD5}" type="parTrans" cxnId="{CF7C2240-875B-4D25-9307-7E789E206E2D}">
      <dgm:prSet/>
      <dgm:spPr/>
      <dgm:t>
        <a:bodyPr/>
        <a:lstStyle/>
        <a:p>
          <a:endParaRPr lang="en-US"/>
        </a:p>
      </dgm:t>
    </dgm:pt>
    <dgm:pt modelId="{6EA13F61-454E-48BC-A986-83F799A9ECE8}" type="sibTrans" cxnId="{CF7C2240-875B-4D25-9307-7E789E206E2D}">
      <dgm:prSet/>
      <dgm:spPr/>
      <dgm:t>
        <a:bodyPr/>
        <a:lstStyle/>
        <a:p>
          <a:endParaRPr lang="en-US"/>
        </a:p>
      </dgm:t>
    </dgm:pt>
    <dgm:pt modelId="{14DCAC6B-BA05-455E-8C46-34C973F4F045}">
      <dgm:prSet/>
      <dgm:spPr/>
      <dgm:t>
        <a:bodyPr/>
        <a:lstStyle/>
        <a:p>
          <a:pPr>
            <a:lnSpc>
              <a:spcPct val="100000"/>
            </a:lnSpc>
          </a:pPr>
          <a:r>
            <a:rPr lang="en-US" dirty="0"/>
            <a:t>Plan </a:t>
          </a:r>
          <a:r>
            <a:rPr lang="en-US"/>
            <a:t>coverage </a:t>
          </a:r>
          <a:r>
            <a:rPr lang="en-US" b="1"/>
            <a:t>will not </a:t>
          </a:r>
          <a:r>
            <a:rPr lang="en-US"/>
            <a:t>change </a:t>
          </a:r>
          <a:endParaRPr lang="en-US" dirty="0"/>
        </a:p>
      </dgm:t>
    </dgm:pt>
    <dgm:pt modelId="{732CE04B-BDFA-4E51-949D-90FE8E7E8F18}" type="parTrans" cxnId="{8A498F08-CCA0-4854-8301-CD16D227FD35}">
      <dgm:prSet/>
      <dgm:spPr/>
      <dgm:t>
        <a:bodyPr/>
        <a:lstStyle/>
        <a:p>
          <a:endParaRPr lang="en-US"/>
        </a:p>
      </dgm:t>
    </dgm:pt>
    <dgm:pt modelId="{B3D07D1B-EA93-426C-B873-E774E1FBAF66}" type="sibTrans" cxnId="{8A498F08-CCA0-4854-8301-CD16D227FD35}">
      <dgm:prSet/>
      <dgm:spPr/>
      <dgm:t>
        <a:bodyPr/>
        <a:lstStyle/>
        <a:p>
          <a:endParaRPr lang="en-US"/>
        </a:p>
      </dgm:t>
    </dgm:pt>
    <dgm:pt modelId="{F2536219-BE8C-4FEF-A64B-5CDE1AB501CC}" type="pres">
      <dgm:prSet presAssocID="{74585FB7-3292-4698-AD5A-362A73A27E3B}" presName="root" presStyleCnt="0">
        <dgm:presLayoutVars>
          <dgm:dir/>
          <dgm:resizeHandles val="exact"/>
        </dgm:presLayoutVars>
      </dgm:prSet>
      <dgm:spPr/>
    </dgm:pt>
    <dgm:pt modelId="{301FDFA3-0881-4553-A54D-2D1C364D8EB0}" type="pres">
      <dgm:prSet presAssocID="{0C8CB54B-1A33-4D27-A585-B35C2B0D8C1C}" presName="compNode" presStyleCnt="0"/>
      <dgm:spPr/>
    </dgm:pt>
    <dgm:pt modelId="{AAF21F3F-AB60-4156-82E8-7217BA2C03B1}" type="pres">
      <dgm:prSet presAssocID="{0C8CB54B-1A33-4D27-A585-B35C2B0D8C1C}" presName="iconRect" presStyleLbl="node1" presStyleIdx="0" presStyleCnt="2" custLinFactNeighborY="-4020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60F5D867-7633-4B95-A766-9260E101A9D5}" type="pres">
      <dgm:prSet presAssocID="{0C8CB54B-1A33-4D27-A585-B35C2B0D8C1C}" presName="iconSpace" presStyleCnt="0"/>
      <dgm:spPr/>
    </dgm:pt>
    <dgm:pt modelId="{3B7E424E-6E9A-42C1-8051-D3F0AA86F86E}" type="pres">
      <dgm:prSet presAssocID="{0C8CB54B-1A33-4D27-A585-B35C2B0D8C1C}" presName="parTx" presStyleLbl="revTx" presStyleIdx="0" presStyleCnt="4" custLinFactY="-6719" custLinFactNeighborY="-100000">
        <dgm:presLayoutVars>
          <dgm:chMax val="0"/>
          <dgm:chPref val="0"/>
        </dgm:presLayoutVars>
      </dgm:prSet>
      <dgm:spPr/>
    </dgm:pt>
    <dgm:pt modelId="{72577F75-6B47-4FCE-9F68-5C8AECC47C68}" type="pres">
      <dgm:prSet presAssocID="{0C8CB54B-1A33-4D27-A585-B35C2B0D8C1C}" presName="txSpace" presStyleCnt="0"/>
      <dgm:spPr/>
    </dgm:pt>
    <dgm:pt modelId="{DB13F7F2-1220-476E-B257-D9FFCD9ED591}" type="pres">
      <dgm:prSet presAssocID="{0C8CB54B-1A33-4D27-A585-B35C2B0D8C1C}" presName="desTx" presStyleLbl="revTx" presStyleIdx="1" presStyleCnt="4" custScaleX="129300" custScaleY="157638" custLinFactY="-10164904" custLinFactNeighborX="3299" custLinFactNeighborY="-10200000">
        <dgm:presLayoutVars/>
      </dgm:prSet>
      <dgm:spPr/>
    </dgm:pt>
    <dgm:pt modelId="{E73D61D2-2EE6-4692-99A8-836A0A7B5543}" type="pres">
      <dgm:prSet presAssocID="{615DC0A2-39A8-4517-A464-6C35030326D7}" presName="sibTrans" presStyleCnt="0"/>
      <dgm:spPr/>
    </dgm:pt>
    <dgm:pt modelId="{A62C0215-9640-4420-8FD1-92EE6D19A93D}" type="pres">
      <dgm:prSet presAssocID="{19C4845B-065B-40A7-9E1E-8289F8E30C1C}" presName="compNode" presStyleCnt="0"/>
      <dgm:spPr/>
    </dgm:pt>
    <dgm:pt modelId="{B96571D2-6A88-49C0-BAB0-6B5DF5634C96}" type="pres">
      <dgm:prSet presAssocID="{19C4845B-065B-40A7-9E1E-8289F8E30C1C}" presName="iconRect" presStyleLbl="node1" presStyleIdx="1" presStyleCnt="2" custLinFactNeighborX="-673" custLinFactNeighborY="-4372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ooth"/>
        </a:ext>
      </dgm:extLst>
    </dgm:pt>
    <dgm:pt modelId="{BB410729-446A-44B4-B307-4D364C971A95}" type="pres">
      <dgm:prSet presAssocID="{19C4845B-065B-40A7-9E1E-8289F8E30C1C}" presName="iconSpace" presStyleCnt="0"/>
      <dgm:spPr/>
    </dgm:pt>
    <dgm:pt modelId="{3A765C72-22E0-4E1A-AE74-D60042D7FDFB}" type="pres">
      <dgm:prSet presAssocID="{19C4845B-065B-40A7-9E1E-8289F8E30C1C}" presName="parTx" presStyleLbl="revTx" presStyleIdx="2" presStyleCnt="4" custLinFactY="-12414" custLinFactNeighborX="-235" custLinFactNeighborY="-100000">
        <dgm:presLayoutVars>
          <dgm:chMax val="0"/>
          <dgm:chPref val="0"/>
        </dgm:presLayoutVars>
      </dgm:prSet>
      <dgm:spPr/>
    </dgm:pt>
    <dgm:pt modelId="{70278293-F32B-4426-B787-3CF342AE12B0}" type="pres">
      <dgm:prSet presAssocID="{19C4845B-065B-40A7-9E1E-8289F8E30C1C}" presName="txSpace" presStyleCnt="0"/>
      <dgm:spPr/>
    </dgm:pt>
    <dgm:pt modelId="{41623832-79FC-4840-A936-84ED0C195298}" type="pres">
      <dgm:prSet presAssocID="{19C4845B-065B-40A7-9E1E-8289F8E30C1C}" presName="desTx" presStyleLbl="revTx" presStyleIdx="3" presStyleCnt="4" custScaleX="100667" custScaleY="2000000" custLinFactY="-7592257" custLinFactNeighborX="17588" custLinFactNeighborY="-7600000">
        <dgm:presLayoutVars/>
      </dgm:prSet>
      <dgm:spPr/>
    </dgm:pt>
  </dgm:ptLst>
  <dgm:cxnLst>
    <dgm:cxn modelId="{8A498F08-CCA0-4854-8301-CD16D227FD35}" srcId="{19C4845B-065B-40A7-9E1E-8289F8E30C1C}" destId="{14DCAC6B-BA05-455E-8C46-34C973F4F045}" srcOrd="1" destOrd="0" parTransId="{732CE04B-BDFA-4E51-949D-90FE8E7E8F18}" sibTransId="{B3D07D1B-EA93-426C-B873-E774E1FBAF66}"/>
    <dgm:cxn modelId="{8F92400F-B815-4466-842C-43E367DCAF39}" type="presOf" srcId="{0EC09768-AB59-4304-913F-9F888457AA9D}" destId="{DB13F7F2-1220-476E-B257-D9FFCD9ED591}" srcOrd="0" destOrd="1" presId="urn:microsoft.com/office/officeart/2018/5/layout/CenteredIconLabelDescriptionList"/>
    <dgm:cxn modelId="{CF7C2240-875B-4D25-9307-7E789E206E2D}" srcId="{19C4845B-065B-40A7-9E1E-8289F8E30C1C}" destId="{26441361-9CC1-4B24-8432-43EB5244F663}" srcOrd="0" destOrd="0" parTransId="{355B66EA-BF38-42A8-988E-110346A1ACD5}" sibTransId="{6EA13F61-454E-48BC-A986-83F799A9ECE8}"/>
    <dgm:cxn modelId="{1FFB645E-F384-4BC6-9669-7AA7A03F081D}" srcId="{0C8CB54B-1A33-4D27-A585-B35C2B0D8C1C}" destId="{65C1EB71-99A0-4CEC-85A2-806D936BB6F9}" srcOrd="0" destOrd="0" parTransId="{E81E3F14-36E5-4457-AD5E-94128CC53AD2}" sibTransId="{11AF92A6-15FD-4CC3-9AE9-7A881B616C97}"/>
    <dgm:cxn modelId="{97770771-09D3-489D-99CB-5F3471CAD562}" srcId="{74585FB7-3292-4698-AD5A-362A73A27E3B}" destId="{0C8CB54B-1A33-4D27-A585-B35C2B0D8C1C}" srcOrd="0" destOrd="0" parTransId="{E3469004-78FF-4727-AAEA-48CBF42B67BF}" sibTransId="{615DC0A2-39A8-4517-A464-6C35030326D7}"/>
    <dgm:cxn modelId="{28199A72-C2B3-4AFB-ACCF-403352249F01}" srcId="{74585FB7-3292-4698-AD5A-362A73A27E3B}" destId="{19C4845B-065B-40A7-9E1E-8289F8E30C1C}" srcOrd="1" destOrd="0" parTransId="{84574723-8DFF-4437-863E-694C8F80373C}" sibTransId="{EF5A37EC-8E81-438A-A4E7-3E61094207E5}"/>
    <dgm:cxn modelId="{7EFACE74-8502-4627-A8DA-DF651B208BCD}" type="presOf" srcId="{70632CE5-DAA2-4B97-B462-408AA49D65D7}" destId="{DB13F7F2-1220-476E-B257-D9FFCD9ED591}" srcOrd="0" destOrd="2" presId="urn:microsoft.com/office/officeart/2018/5/layout/CenteredIconLabelDescriptionList"/>
    <dgm:cxn modelId="{C0B9A67C-ACF3-4FD3-B9F1-B8A31133DC68}" type="presOf" srcId="{19C4845B-065B-40A7-9E1E-8289F8E30C1C}" destId="{3A765C72-22E0-4E1A-AE74-D60042D7FDFB}" srcOrd="0" destOrd="0" presId="urn:microsoft.com/office/officeart/2018/5/layout/CenteredIconLabelDescriptionList"/>
    <dgm:cxn modelId="{ACBB1C8F-4F12-42A9-8564-80398235D041}" type="presOf" srcId="{14DCAC6B-BA05-455E-8C46-34C973F4F045}" destId="{41623832-79FC-4840-A936-84ED0C195298}" srcOrd="0" destOrd="1" presId="urn:microsoft.com/office/officeart/2018/5/layout/CenteredIconLabelDescriptionList"/>
    <dgm:cxn modelId="{51E85F97-C93E-4BB1-8FE3-E0E748F29F7F}" type="presOf" srcId="{65C1EB71-99A0-4CEC-85A2-806D936BB6F9}" destId="{DB13F7F2-1220-476E-B257-D9FFCD9ED591}" srcOrd="0" destOrd="0" presId="urn:microsoft.com/office/officeart/2018/5/layout/CenteredIconLabelDescriptionList"/>
    <dgm:cxn modelId="{FBE80B9F-C247-445B-B3FD-9281038F4C74}" srcId="{0C8CB54B-1A33-4D27-A585-B35C2B0D8C1C}" destId="{70632CE5-DAA2-4B97-B462-408AA49D65D7}" srcOrd="2" destOrd="0" parTransId="{BC8DCF2E-65CE-4A1C-A347-3DD34F22AD86}" sibTransId="{1A0F2D34-0FA3-4E1B-9E41-1F285AF0FA51}"/>
    <dgm:cxn modelId="{9679C0BB-1599-4123-89C0-4CA664BEF4A1}" srcId="{0C8CB54B-1A33-4D27-A585-B35C2B0D8C1C}" destId="{0EC09768-AB59-4304-913F-9F888457AA9D}" srcOrd="1" destOrd="0" parTransId="{2EA4DA5A-AE77-4D93-969D-8C46B47611F4}" sibTransId="{61805EB6-F959-492A-B060-793F70018975}"/>
    <dgm:cxn modelId="{8259C1BB-B973-41EC-A1C8-34AB2506BD01}" type="presOf" srcId="{0C8CB54B-1A33-4D27-A585-B35C2B0D8C1C}" destId="{3B7E424E-6E9A-42C1-8051-D3F0AA86F86E}" srcOrd="0" destOrd="0" presId="urn:microsoft.com/office/officeart/2018/5/layout/CenteredIconLabelDescriptionList"/>
    <dgm:cxn modelId="{545CD3E7-6381-4DBD-9A1C-86308B0915C3}" type="presOf" srcId="{74585FB7-3292-4698-AD5A-362A73A27E3B}" destId="{F2536219-BE8C-4FEF-A64B-5CDE1AB501CC}" srcOrd="0" destOrd="0" presId="urn:microsoft.com/office/officeart/2018/5/layout/CenteredIconLabelDescriptionList"/>
    <dgm:cxn modelId="{A13BD3F3-C64B-4981-9D4B-36897562BCB7}" type="presOf" srcId="{26441361-9CC1-4B24-8432-43EB5244F663}" destId="{41623832-79FC-4840-A936-84ED0C195298}" srcOrd="0" destOrd="0" presId="urn:microsoft.com/office/officeart/2018/5/layout/CenteredIconLabelDescriptionList"/>
    <dgm:cxn modelId="{6767E3A8-746D-4A73-B4D5-A8BA61CF020D}" type="presParOf" srcId="{F2536219-BE8C-4FEF-A64B-5CDE1AB501CC}" destId="{301FDFA3-0881-4553-A54D-2D1C364D8EB0}" srcOrd="0" destOrd="0" presId="urn:microsoft.com/office/officeart/2018/5/layout/CenteredIconLabelDescriptionList"/>
    <dgm:cxn modelId="{40EE6203-6BE1-44AC-97B6-A0D1261E4858}" type="presParOf" srcId="{301FDFA3-0881-4553-A54D-2D1C364D8EB0}" destId="{AAF21F3F-AB60-4156-82E8-7217BA2C03B1}" srcOrd="0" destOrd="0" presId="urn:microsoft.com/office/officeart/2018/5/layout/CenteredIconLabelDescriptionList"/>
    <dgm:cxn modelId="{B7394FEE-109B-4D77-882D-348B58B82EE7}" type="presParOf" srcId="{301FDFA3-0881-4553-A54D-2D1C364D8EB0}" destId="{60F5D867-7633-4B95-A766-9260E101A9D5}" srcOrd="1" destOrd="0" presId="urn:microsoft.com/office/officeart/2018/5/layout/CenteredIconLabelDescriptionList"/>
    <dgm:cxn modelId="{51B28AA0-1B3B-44AB-8244-079B63ACC21A}" type="presParOf" srcId="{301FDFA3-0881-4553-A54D-2D1C364D8EB0}" destId="{3B7E424E-6E9A-42C1-8051-D3F0AA86F86E}" srcOrd="2" destOrd="0" presId="urn:microsoft.com/office/officeart/2018/5/layout/CenteredIconLabelDescriptionList"/>
    <dgm:cxn modelId="{6C186054-083D-4E1F-9D04-DF0B401C2BB4}" type="presParOf" srcId="{301FDFA3-0881-4553-A54D-2D1C364D8EB0}" destId="{72577F75-6B47-4FCE-9F68-5C8AECC47C68}" srcOrd="3" destOrd="0" presId="urn:microsoft.com/office/officeart/2018/5/layout/CenteredIconLabelDescriptionList"/>
    <dgm:cxn modelId="{B3D7F7D1-9625-49EC-A726-1035363A878C}" type="presParOf" srcId="{301FDFA3-0881-4553-A54D-2D1C364D8EB0}" destId="{DB13F7F2-1220-476E-B257-D9FFCD9ED591}" srcOrd="4" destOrd="0" presId="urn:microsoft.com/office/officeart/2018/5/layout/CenteredIconLabelDescriptionList"/>
    <dgm:cxn modelId="{666B87BD-64BD-4860-92A0-ECFA2A7E3B35}" type="presParOf" srcId="{F2536219-BE8C-4FEF-A64B-5CDE1AB501CC}" destId="{E73D61D2-2EE6-4692-99A8-836A0A7B5543}" srcOrd="1" destOrd="0" presId="urn:microsoft.com/office/officeart/2018/5/layout/CenteredIconLabelDescriptionList"/>
    <dgm:cxn modelId="{C6AC9A39-5A60-4899-BD7C-521BE06038BA}" type="presParOf" srcId="{F2536219-BE8C-4FEF-A64B-5CDE1AB501CC}" destId="{A62C0215-9640-4420-8FD1-92EE6D19A93D}" srcOrd="2" destOrd="0" presId="urn:microsoft.com/office/officeart/2018/5/layout/CenteredIconLabelDescriptionList"/>
    <dgm:cxn modelId="{E7B2EACD-BDA5-4DF1-B029-C1A9030C722A}" type="presParOf" srcId="{A62C0215-9640-4420-8FD1-92EE6D19A93D}" destId="{B96571D2-6A88-49C0-BAB0-6B5DF5634C96}" srcOrd="0" destOrd="0" presId="urn:microsoft.com/office/officeart/2018/5/layout/CenteredIconLabelDescriptionList"/>
    <dgm:cxn modelId="{3C2B85C0-B438-428C-864E-6A80B446CD84}" type="presParOf" srcId="{A62C0215-9640-4420-8FD1-92EE6D19A93D}" destId="{BB410729-446A-44B4-B307-4D364C971A95}" srcOrd="1" destOrd="0" presId="urn:microsoft.com/office/officeart/2018/5/layout/CenteredIconLabelDescriptionList"/>
    <dgm:cxn modelId="{442F6AD5-E353-405E-B900-6BFE22823C23}" type="presParOf" srcId="{A62C0215-9640-4420-8FD1-92EE6D19A93D}" destId="{3A765C72-22E0-4E1A-AE74-D60042D7FDFB}" srcOrd="2" destOrd="0" presId="urn:microsoft.com/office/officeart/2018/5/layout/CenteredIconLabelDescriptionList"/>
    <dgm:cxn modelId="{E347AEAC-E85B-4935-85FD-09413400A83F}" type="presParOf" srcId="{A62C0215-9640-4420-8FD1-92EE6D19A93D}" destId="{70278293-F32B-4426-B787-3CF342AE12B0}" srcOrd="3" destOrd="0" presId="urn:microsoft.com/office/officeart/2018/5/layout/CenteredIconLabelDescriptionList"/>
    <dgm:cxn modelId="{053C5F05-4B76-4C3F-BB9D-CB1F44605914}" type="presParOf" srcId="{A62C0215-9640-4420-8FD1-92EE6D19A93D}" destId="{41623832-79FC-4840-A936-84ED0C195298}"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CDFE19-7DC2-4E20-A59A-37D0AE648B3C}"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6A4CD973-B318-4622-8A98-AA2825F03FF9}">
      <dgm:prSet custT="1"/>
      <dgm:spPr/>
      <dgm:t>
        <a:bodyPr/>
        <a:lstStyle/>
        <a:p>
          <a:pPr>
            <a:lnSpc>
              <a:spcPct val="100000"/>
            </a:lnSpc>
          </a:pPr>
          <a:r>
            <a:rPr lang="en-US" sz="2800" dirty="0"/>
            <a:t>Review the 2024 information mailed to your home or our website</a:t>
          </a:r>
          <a:endParaRPr lang="en-US" sz="1500" dirty="0"/>
        </a:p>
      </dgm:t>
    </dgm:pt>
    <dgm:pt modelId="{AB7B9D98-03EA-4D34-B4AF-15DE3D57A469}" type="parTrans" cxnId="{78CEE6CD-7825-4583-86DD-42EC51E5EDAD}">
      <dgm:prSet/>
      <dgm:spPr/>
      <dgm:t>
        <a:bodyPr/>
        <a:lstStyle/>
        <a:p>
          <a:endParaRPr lang="en-US"/>
        </a:p>
      </dgm:t>
    </dgm:pt>
    <dgm:pt modelId="{9E65D184-C1FD-4ABF-8D4F-4CBD629A82A1}" type="sibTrans" cxnId="{78CEE6CD-7825-4583-86DD-42EC51E5EDAD}">
      <dgm:prSet/>
      <dgm:spPr/>
      <dgm:t>
        <a:bodyPr/>
        <a:lstStyle/>
        <a:p>
          <a:pPr>
            <a:lnSpc>
              <a:spcPct val="100000"/>
            </a:lnSpc>
          </a:pPr>
          <a:endParaRPr lang="en-US"/>
        </a:p>
      </dgm:t>
    </dgm:pt>
    <dgm:pt modelId="{841E88F5-A817-4048-A3E6-41CF88F27309}">
      <dgm:prSet/>
      <dgm:spPr/>
      <dgm:t>
        <a:bodyPr/>
        <a:lstStyle/>
        <a:p>
          <a:pPr>
            <a:lnSpc>
              <a:spcPct val="100000"/>
            </a:lnSpc>
          </a:pPr>
          <a:r>
            <a:rPr lang="en-US" dirty="0"/>
            <a:t>Determine what changes you may want to make for 2024 </a:t>
          </a:r>
        </a:p>
      </dgm:t>
    </dgm:pt>
    <dgm:pt modelId="{FBA8BD66-D9CC-4559-A8B4-E84498F7267B}" type="parTrans" cxnId="{206BE882-B404-44E7-AA06-6B2456D98FE0}">
      <dgm:prSet/>
      <dgm:spPr/>
      <dgm:t>
        <a:bodyPr/>
        <a:lstStyle/>
        <a:p>
          <a:endParaRPr lang="en-US"/>
        </a:p>
      </dgm:t>
    </dgm:pt>
    <dgm:pt modelId="{FE843667-3ADF-49E6-B0DB-46A3D2265E2D}" type="sibTrans" cxnId="{206BE882-B404-44E7-AA06-6B2456D98FE0}">
      <dgm:prSet/>
      <dgm:spPr/>
      <dgm:t>
        <a:bodyPr/>
        <a:lstStyle/>
        <a:p>
          <a:endParaRPr lang="en-US"/>
        </a:p>
      </dgm:t>
    </dgm:pt>
    <dgm:pt modelId="{FA01327D-B927-46CB-A225-53A032C6DD34}" type="pres">
      <dgm:prSet presAssocID="{6BCDFE19-7DC2-4E20-A59A-37D0AE648B3C}" presName="root" presStyleCnt="0">
        <dgm:presLayoutVars>
          <dgm:dir/>
          <dgm:resizeHandles val="exact"/>
        </dgm:presLayoutVars>
      </dgm:prSet>
      <dgm:spPr/>
    </dgm:pt>
    <dgm:pt modelId="{FA1EC93C-B49C-41CC-940F-C7C68318BDFD}" type="pres">
      <dgm:prSet presAssocID="{6BCDFE19-7DC2-4E20-A59A-37D0AE648B3C}" presName="container" presStyleCnt="0">
        <dgm:presLayoutVars>
          <dgm:dir/>
          <dgm:resizeHandles val="exact"/>
        </dgm:presLayoutVars>
      </dgm:prSet>
      <dgm:spPr/>
    </dgm:pt>
    <dgm:pt modelId="{525BCD47-0974-4507-A916-BF725FB68702}" type="pres">
      <dgm:prSet presAssocID="{6A4CD973-B318-4622-8A98-AA2825F03FF9}" presName="compNode" presStyleCnt="0"/>
      <dgm:spPr/>
    </dgm:pt>
    <dgm:pt modelId="{69B8CD96-8DF8-43C0-AFAB-5CAD2D37D939}" type="pres">
      <dgm:prSet presAssocID="{6A4CD973-B318-4622-8A98-AA2825F03FF9}" presName="iconBgRect" presStyleLbl="bgShp" presStyleIdx="0" presStyleCnt="2"/>
      <dgm:spPr>
        <a:solidFill>
          <a:schemeClr val="tx1"/>
        </a:solidFill>
        <a:effectLst>
          <a:outerShdw blurRad="50800" dist="38100" dir="2700000" algn="tl" rotWithShape="0">
            <a:prstClr val="black">
              <a:alpha val="40000"/>
            </a:prstClr>
          </a:outerShdw>
        </a:effectLst>
      </dgm:spPr>
    </dgm:pt>
    <dgm:pt modelId="{C964852E-C0C1-47DB-8A5B-EAA53B340437}" type="pres">
      <dgm:prSet presAssocID="{6A4CD973-B318-4622-8A98-AA2825F03FF9}" presName="iconRect" presStyleLbl="node1" presStyleIdx="0" presStyleCnt="2"/>
      <dgm:spPr>
        <a:blipFill>
          <a:blip xmlns:r="http://schemas.openxmlformats.org/officeDocument/2006/relationships" r:embed="rId1">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assroom"/>
        </a:ext>
      </dgm:extLst>
    </dgm:pt>
    <dgm:pt modelId="{204A24A2-7363-4999-A5D7-BF9E697CDD3B}" type="pres">
      <dgm:prSet presAssocID="{6A4CD973-B318-4622-8A98-AA2825F03FF9}" presName="spaceRect" presStyleCnt="0"/>
      <dgm:spPr/>
    </dgm:pt>
    <dgm:pt modelId="{0AF4D73F-6B6F-4CE1-98BC-54F7E31DA5E8}" type="pres">
      <dgm:prSet presAssocID="{6A4CD973-B318-4622-8A98-AA2825F03FF9}" presName="textRect" presStyleLbl="revTx" presStyleIdx="0" presStyleCnt="2" custScaleX="98441" custScaleY="116786" custLinFactNeighborX="564" custLinFactNeighborY="-7974">
        <dgm:presLayoutVars>
          <dgm:chMax val="1"/>
          <dgm:chPref val="1"/>
        </dgm:presLayoutVars>
      </dgm:prSet>
      <dgm:spPr/>
    </dgm:pt>
    <dgm:pt modelId="{E114D9FF-5FE4-481D-99B0-19DE344DB117}" type="pres">
      <dgm:prSet presAssocID="{9E65D184-C1FD-4ABF-8D4F-4CBD629A82A1}" presName="sibTrans" presStyleLbl="sibTrans2D1" presStyleIdx="0" presStyleCnt="0"/>
      <dgm:spPr/>
    </dgm:pt>
    <dgm:pt modelId="{08878128-7EB6-4316-B1A3-9BC8C8C04193}" type="pres">
      <dgm:prSet presAssocID="{841E88F5-A817-4048-A3E6-41CF88F27309}" presName="compNode" presStyleCnt="0"/>
      <dgm:spPr/>
    </dgm:pt>
    <dgm:pt modelId="{E1360E6D-8864-4D7A-A5EB-A3B4A2228B14}" type="pres">
      <dgm:prSet presAssocID="{841E88F5-A817-4048-A3E6-41CF88F27309}" presName="iconBgRect" presStyleLbl="bgShp" presStyleIdx="1" presStyleCnt="2"/>
      <dgm:spPr>
        <a:solidFill>
          <a:schemeClr val="tx1"/>
        </a:solidFill>
        <a:effectLst>
          <a:outerShdw blurRad="50800" dist="38100" dir="2700000" algn="tl" rotWithShape="0">
            <a:prstClr val="black">
              <a:alpha val="40000"/>
            </a:prstClr>
          </a:outerShdw>
        </a:effectLst>
      </dgm:spPr>
    </dgm:pt>
    <dgm:pt modelId="{322428ED-B207-4F0B-BE93-A7A39D17A015}" type="pres">
      <dgm:prSet presAssocID="{841E88F5-A817-4048-A3E6-41CF88F27309}" presName="iconRect" presStyleLbl="node1" presStyleIdx="1" presStyleCnt="2"/>
      <dgm:spPr>
        <a:blipFill>
          <a:blip xmlns:r="http://schemas.openxmlformats.org/officeDocument/2006/relationships" r:embed="rId3">
            <a:duotone>
              <a:schemeClr val="accent3">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Infinity"/>
        </a:ext>
      </dgm:extLst>
    </dgm:pt>
    <dgm:pt modelId="{72C483A0-D66B-4047-8BD4-D4891B914B51}" type="pres">
      <dgm:prSet presAssocID="{841E88F5-A817-4048-A3E6-41CF88F27309}" presName="spaceRect" presStyleCnt="0"/>
      <dgm:spPr/>
    </dgm:pt>
    <dgm:pt modelId="{057A5ED2-6554-479C-8A7E-89D7384D1A11}" type="pres">
      <dgm:prSet presAssocID="{841E88F5-A817-4048-A3E6-41CF88F27309}" presName="textRect" presStyleLbl="revTx" presStyleIdx="1" presStyleCnt="2" custLinFactNeighborY="-17278">
        <dgm:presLayoutVars>
          <dgm:chMax val="1"/>
          <dgm:chPref val="1"/>
        </dgm:presLayoutVars>
      </dgm:prSet>
      <dgm:spPr/>
    </dgm:pt>
  </dgm:ptLst>
  <dgm:cxnLst>
    <dgm:cxn modelId="{206BE882-B404-44E7-AA06-6B2456D98FE0}" srcId="{6BCDFE19-7DC2-4E20-A59A-37D0AE648B3C}" destId="{841E88F5-A817-4048-A3E6-41CF88F27309}" srcOrd="1" destOrd="0" parTransId="{FBA8BD66-D9CC-4559-A8B4-E84498F7267B}" sibTransId="{FE843667-3ADF-49E6-B0DB-46A3D2265E2D}"/>
    <dgm:cxn modelId="{0F8BE5B1-D632-485D-85FC-A5E0CC09ED24}" type="presOf" srcId="{841E88F5-A817-4048-A3E6-41CF88F27309}" destId="{057A5ED2-6554-479C-8A7E-89D7384D1A11}" srcOrd="0" destOrd="0" presId="urn:microsoft.com/office/officeart/2018/2/layout/IconCircleList"/>
    <dgm:cxn modelId="{B61FC7B9-824A-497F-B5D8-C96AE95599E4}" type="presOf" srcId="{6BCDFE19-7DC2-4E20-A59A-37D0AE648B3C}" destId="{FA01327D-B927-46CB-A225-53A032C6DD34}" srcOrd="0" destOrd="0" presId="urn:microsoft.com/office/officeart/2018/2/layout/IconCircleList"/>
    <dgm:cxn modelId="{78CEE6CD-7825-4583-86DD-42EC51E5EDAD}" srcId="{6BCDFE19-7DC2-4E20-A59A-37D0AE648B3C}" destId="{6A4CD973-B318-4622-8A98-AA2825F03FF9}" srcOrd="0" destOrd="0" parTransId="{AB7B9D98-03EA-4D34-B4AF-15DE3D57A469}" sibTransId="{9E65D184-C1FD-4ABF-8D4F-4CBD629A82A1}"/>
    <dgm:cxn modelId="{AF0C73CE-003B-4371-8C2B-CC15E132CEF4}" type="presOf" srcId="{9E65D184-C1FD-4ABF-8D4F-4CBD629A82A1}" destId="{E114D9FF-5FE4-481D-99B0-19DE344DB117}" srcOrd="0" destOrd="0" presId="urn:microsoft.com/office/officeart/2018/2/layout/IconCircleList"/>
    <dgm:cxn modelId="{D6DAFCE0-15CD-405D-A6E4-DC94FA36EB86}" type="presOf" srcId="{6A4CD973-B318-4622-8A98-AA2825F03FF9}" destId="{0AF4D73F-6B6F-4CE1-98BC-54F7E31DA5E8}" srcOrd="0" destOrd="0" presId="urn:microsoft.com/office/officeart/2018/2/layout/IconCircleList"/>
    <dgm:cxn modelId="{EF2A5445-11B1-48D5-8393-5176C82F87A6}" type="presParOf" srcId="{FA01327D-B927-46CB-A225-53A032C6DD34}" destId="{FA1EC93C-B49C-41CC-940F-C7C68318BDFD}" srcOrd="0" destOrd="0" presId="urn:microsoft.com/office/officeart/2018/2/layout/IconCircleList"/>
    <dgm:cxn modelId="{92967A79-D9B5-4C5D-8725-CA29438CCCFE}" type="presParOf" srcId="{FA1EC93C-B49C-41CC-940F-C7C68318BDFD}" destId="{525BCD47-0974-4507-A916-BF725FB68702}" srcOrd="0" destOrd="0" presId="urn:microsoft.com/office/officeart/2018/2/layout/IconCircleList"/>
    <dgm:cxn modelId="{E27108E0-637D-406E-BB8B-93699A1082FD}" type="presParOf" srcId="{525BCD47-0974-4507-A916-BF725FB68702}" destId="{69B8CD96-8DF8-43C0-AFAB-5CAD2D37D939}" srcOrd="0" destOrd="0" presId="urn:microsoft.com/office/officeart/2018/2/layout/IconCircleList"/>
    <dgm:cxn modelId="{C4B1C832-A4BE-42DB-8749-05D3A2A4783E}" type="presParOf" srcId="{525BCD47-0974-4507-A916-BF725FB68702}" destId="{C964852E-C0C1-47DB-8A5B-EAA53B340437}" srcOrd="1" destOrd="0" presId="urn:microsoft.com/office/officeart/2018/2/layout/IconCircleList"/>
    <dgm:cxn modelId="{3030801D-A1D2-4266-82EF-82F3956319C3}" type="presParOf" srcId="{525BCD47-0974-4507-A916-BF725FB68702}" destId="{204A24A2-7363-4999-A5D7-BF9E697CDD3B}" srcOrd="2" destOrd="0" presId="urn:microsoft.com/office/officeart/2018/2/layout/IconCircleList"/>
    <dgm:cxn modelId="{6A3D6204-0C04-422E-BAE1-C895FDB692C2}" type="presParOf" srcId="{525BCD47-0974-4507-A916-BF725FB68702}" destId="{0AF4D73F-6B6F-4CE1-98BC-54F7E31DA5E8}" srcOrd="3" destOrd="0" presId="urn:microsoft.com/office/officeart/2018/2/layout/IconCircleList"/>
    <dgm:cxn modelId="{DA2D091E-C032-4BEC-B9F0-9B6EFB587035}" type="presParOf" srcId="{FA1EC93C-B49C-41CC-940F-C7C68318BDFD}" destId="{E114D9FF-5FE4-481D-99B0-19DE344DB117}" srcOrd="1" destOrd="0" presId="urn:microsoft.com/office/officeart/2018/2/layout/IconCircleList"/>
    <dgm:cxn modelId="{FB061245-05B9-433E-95B1-2A83ADC3906F}" type="presParOf" srcId="{FA1EC93C-B49C-41CC-940F-C7C68318BDFD}" destId="{08878128-7EB6-4316-B1A3-9BC8C8C04193}" srcOrd="2" destOrd="0" presId="urn:microsoft.com/office/officeart/2018/2/layout/IconCircleList"/>
    <dgm:cxn modelId="{47D47331-1341-4CBE-A5BE-130E05D49DFD}" type="presParOf" srcId="{08878128-7EB6-4316-B1A3-9BC8C8C04193}" destId="{E1360E6D-8864-4D7A-A5EB-A3B4A2228B14}" srcOrd="0" destOrd="0" presId="urn:microsoft.com/office/officeart/2018/2/layout/IconCircleList"/>
    <dgm:cxn modelId="{27E0F2EA-B005-4FB2-90BB-2D06B9810762}" type="presParOf" srcId="{08878128-7EB6-4316-B1A3-9BC8C8C04193}" destId="{322428ED-B207-4F0B-BE93-A7A39D17A015}" srcOrd="1" destOrd="0" presId="urn:microsoft.com/office/officeart/2018/2/layout/IconCircleList"/>
    <dgm:cxn modelId="{AF4C499F-9741-4ACC-A8D7-D26364D969C9}" type="presParOf" srcId="{08878128-7EB6-4316-B1A3-9BC8C8C04193}" destId="{72C483A0-D66B-4047-8BD4-D4891B914B51}" srcOrd="2" destOrd="0" presId="urn:microsoft.com/office/officeart/2018/2/layout/IconCircleList"/>
    <dgm:cxn modelId="{153FE8F2-E326-4F96-8AD3-446AAABC81A9}" type="presParOf" srcId="{08878128-7EB6-4316-B1A3-9BC8C8C04193}" destId="{057A5ED2-6554-479C-8A7E-89D7384D1A11}"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544D52-B57E-45B1-9455-08DC8E804804}"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en-US"/>
        </a:p>
      </dgm:t>
    </dgm:pt>
    <dgm:pt modelId="{DEC9438E-8C6D-49D2-A02B-601852BE4546}">
      <dgm:prSet phldrT="[Text]"/>
      <dgm:spPr/>
      <dgm:t>
        <a:bodyPr/>
        <a:lstStyle/>
        <a:p>
          <a:r>
            <a:rPr lang="en-US" b="1"/>
            <a:t>Medicare Part A</a:t>
          </a:r>
          <a:endParaRPr lang="en-US" b="1" dirty="0"/>
        </a:p>
      </dgm:t>
    </dgm:pt>
    <dgm:pt modelId="{18AEB8A8-3351-418D-BD7B-F11CA822D782}" type="parTrans" cxnId="{1991C39F-F629-496B-ACEB-F71FC0875EF1}">
      <dgm:prSet/>
      <dgm:spPr/>
      <dgm:t>
        <a:bodyPr/>
        <a:lstStyle/>
        <a:p>
          <a:endParaRPr lang="en-US"/>
        </a:p>
      </dgm:t>
    </dgm:pt>
    <dgm:pt modelId="{E616FBD5-A812-4A9C-86DE-1B28D85A7629}" type="sibTrans" cxnId="{1991C39F-F629-496B-ACEB-F71FC0875EF1}">
      <dgm:prSet/>
      <dgm:spPr/>
      <dgm:t>
        <a:bodyPr/>
        <a:lstStyle/>
        <a:p>
          <a:endParaRPr lang="en-US"/>
        </a:p>
      </dgm:t>
    </dgm:pt>
    <dgm:pt modelId="{84F15788-00A9-4B93-B252-2AD3AE89BD2E}">
      <dgm:prSet phldrT="[Text]"/>
      <dgm:spPr/>
      <dgm:t>
        <a:bodyPr/>
        <a:lstStyle/>
        <a:p>
          <a:r>
            <a:rPr lang="en-US" b="1"/>
            <a:t>Medicare Part B</a:t>
          </a:r>
          <a:endParaRPr lang="en-US" b="1" dirty="0"/>
        </a:p>
      </dgm:t>
    </dgm:pt>
    <dgm:pt modelId="{074C23A4-EB10-4231-89D8-AC7E2014A69D}" type="parTrans" cxnId="{0C34BA19-91A3-427C-B1ED-65B8DDF4D150}">
      <dgm:prSet/>
      <dgm:spPr/>
      <dgm:t>
        <a:bodyPr/>
        <a:lstStyle/>
        <a:p>
          <a:endParaRPr lang="en-US"/>
        </a:p>
      </dgm:t>
    </dgm:pt>
    <dgm:pt modelId="{8E9873AA-84AF-4655-897D-B46FB9B92B60}" type="sibTrans" cxnId="{0C34BA19-91A3-427C-B1ED-65B8DDF4D150}">
      <dgm:prSet/>
      <dgm:spPr/>
      <dgm:t>
        <a:bodyPr/>
        <a:lstStyle/>
        <a:p>
          <a:endParaRPr lang="en-US"/>
        </a:p>
      </dgm:t>
    </dgm:pt>
    <dgm:pt modelId="{0CBECD88-EA2C-4CB5-8F31-6087028DE29D}">
      <dgm:prSet phldrT="[Text]"/>
      <dgm:spPr/>
      <dgm:t>
        <a:bodyPr/>
        <a:lstStyle/>
        <a:p>
          <a:r>
            <a:rPr lang="en-US" b="1"/>
            <a:t>Medicare Supplement called “Medigap”</a:t>
          </a:r>
          <a:endParaRPr lang="en-US" b="1" dirty="0"/>
        </a:p>
      </dgm:t>
    </dgm:pt>
    <dgm:pt modelId="{4311498E-D1A1-4C74-B7D8-326903246BC1}" type="parTrans" cxnId="{BCA23DF7-CCB1-4C92-95C0-A7EEE0141746}">
      <dgm:prSet/>
      <dgm:spPr/>
      <dgm:t>
        <a:bodyPr/>
        <a:lstStyle/>
        <a:p>
          <a:endParaRPr lang="en-US"/>
        </a:p>
      </dgm:t>
    </dgm:pt>
    <dgm:pt modelId="{1BC2ED5D-A143-4716-BB90-EC0C34215561}" type="sibTrans" cxnId="{BCA23DF7-CCB1-4C92-95C0-A7EEE0141746}">
      <dgm:prSet/>
      <dgm:spPr/>
      <dgm:t>
        <a:bodyPr/>
        <a:lstStyle/>
        <a:p>
          <a:endParaRPr lang="en-US"/>
        </a:p>
      </dgm:t>
    </dgm:pt>
    <dgm:pt modelId="{CF8CD0A0-2AE2-4457-967A-A86E56F1FAF6}">
      <dgm:prSet phldrT="[Text]"/>
      <dgm:spPr/>
      <dgm:t>
        <a:bodyPr/>
        <a:lstStyle/>
        <a:p>
          <a:r>
            <a:rPr lang="en-US" b="1" dirty="0"/>
            <a:t>Inpatient hospitalization</a:t>
          </a:r>
        </a:p>
      </dgm:t>
    </dgm:pt>
    <dgm:pt modelId="{463DFFCB-3906-49FE-B6D3-31C113DECE13}" type="parTrans" cxnId="{A4942CE9-67B5-4E53-9A37-AE009899C08C}">
      <dgm:prSet/>
      <dgm:spPr/>
      <dgm:t>
        <a:bodyPr/>
        <a:lstStyle/>
        <a:p>
          <a:endParaRPr lang="en-US"/>
        </a:p>
      </dgm:t>
    </dgm:pt>
    <dgm:pt modelId="{1F431ABB-B758-49F6-848B-6E00237A9815}" type="sibTrans" cxnId="{A4942CE9-67B5-4E53-9A37-AE009899C08C}">
      <dgm:prSet/>
      <dgm:spPr/>
      <dgm:t>
        <a:bodyPr/>
        <a:lstStyle/>
        <a:p>
          <a:endParaRPr lang="en-US"/>
        </a:p>
      </dgm:t>
    </dgm:pt>
    <dgm:pt modelId="{4F26388E-22AD-4D99-B78B-E5CDCA5F77F3}">
      <dgm:prSet phldrT="[Text]"/>
      <dgm:spPr/>
      <dgm:t>
        <a:bodyPr/>
        <a:lstStyle/>
        <a:p>
          <a:r>
            <a:rPr lang="en-US" b="1" dirty="0"/>
            <a:t>Provider and outpatient services</a:t>
          </a:r>
        </a:p>
      </dgm:t>
    </dgm:pt>
    <dgm:pt modelId="{FC099928-B813-4EDC-A542-5809E2FA6ED6}" type="parTrans" cxnId="{3D83512F-3A31-4421-AF5D-6683F4D4A0CD}">
      <dgm:prSet/>
      <dgm:spPr/>
      <dgm:t>
        <a:bodyPr/>
        <a:lstStyle/>
        <a:p>
          <a:endParaRPr lang="en-US"/>
        </a:p>
      </dgm:t>
    </dgm:pt>
    <dgm:pt modelId="{9BB1A390-06B9-4A33-9672-CB8EEE7F1CDD}" type="sibTrans" cxnId="{3D83512F-3A31-4421-AF5D-6683F4D4A0CD}">
      <dgm:prSet/>
      <dgm:spPr/>
      <dgm:t>
        <a:bodyPr/>
        <a:lstStyle/>
        <a:p>
          <a:endParaRPr lang="en-US"/>
        </a:p>
      </dgm:t>
    </dgm:pt>
    <dgm:pt modelId="{CF3A2D6B-253A-470A-860B-4857AC2F172C}">
      <dgm:prSet phldrT="[Text]"/>
      <dgm:spPr/>
      <dgm:t>
        <a:bodyPr/>
        <a:lstStyle/>
        <a:p>
          <a:r>
            <a:rPr lang="en-US" b="1"/>
            <a:t>Medicare Part D</a:t>
          </a:r>
          <a:endParaRPr lang="en-US" b="1" dirty="0"/>
        </a:p>
      </dgm:t>
    </dgm:pt>
    <dgm:pt modelId="{F35E858F-5D97-4C0A-995A-79926122EC05}" type="parTrans" cxnId="{4C286CE7-3A57-4200-8371-C789C8C76735}">
      <dgm:prSet/>
      <dgm:spPr/>
      <dgm:t>
        <a:bodyPr/>
        <a:lstStyle/>
        <a:p>
          <a:endParaRPr lang="en-US"/>
        </a:p>
      </dgm:t>
    </dgm:pt>
    <dgm:pt modelId="{6ACF6D4A-22A0-4B95-9F46-F70B31A9954C}" type="sibTrans" cxnId="{4C286CE7-3A57-4200-8371-C789C8C76735}">
      <dgm:prSet/>
      <dgm:spPr/>
      <dgm:t>
        <a:bodyPr/>
        <a:lstStyle/>
        <a:p>
          <a:endParaRPr lang="en-US"/>
        </a:p>
      </dgm:t>
    </dgm:pt>
    <dgm:pt modelId="{D68E9FB2-F0EB-4D66-B6AC-76FB24E18440}">
      <dgm:prSet phldrT="[Text]"/>
      <dgm:spPr/>
      <dgm:t>
        <a:bodyPr/>
        <a:lstStyle/>
        <a:p>
          <a:r>
            <a:rPr lang="en-US" b="1"/>
            <a:t>Other expenses not covered by Medicare</a:t>
          </a:r>
          <a:endParaRPr lang="en-US" b="1" dirty="0"/>
        </a:p>
      </dgm:t>
    </dgm:pt>
    <dgm:pt modelId="{F0A7A1BC-856E-4F7F-9353-DA23474D3CDB}" type="parTrans" cxnId="{20145F38-015A-4F05-BE0E-207948A037CC}">
      <dgm:prSet/>
      <dgm:spPr/>
      <dgm:t>
        <a:bodyPr/>
        <a:lstStyle/>
        <a:p>
          <a:endParaRPr lang="en-US"/>
        </a:p>
      </dgm:t>
    </dgm:pt>
    <dgm:pt modelId="{1803F93D-B053-4AF8-AE17-EEB7EE91807B}" type="sibTrans" cxnId="{20145F38-015A-4F05-BE0E-207948A037CC}">
      <dgm:prSet/>
      <dgm:spPr/>
      <dgm:t>
        <a:bodyPr/>
        <a:lstStyle/>
        <a:p>
          <a:endParaRPr lang="en-US"/>
        </a:p>
      </dgm:t>
    </dgm:pt>
    <dgm:pt modelId="{9E39EB63-838B-4E03-AC85-C5881FDE212D}">
      <dgm:prSet phldrT="[Text]"/>
      <dgm:spPr/>
      <dgm:t>
        <a:bodyPr/>
        <a:lstStyle/>
        <a:p>
          <a:r>
            <a:rPr lang="en-US" b="1" dirty="0"/>
            <a:t>Typically covers some/all Medicare A &amp; B deductibles and co-insurances</a:t>
          </a:r>
        </a:p>
      </dgm:t>
    </dgm:pt>
    <dgm:pt modelId="{2A3F1F90-C7BE-4C86-82A0-CC4CC283502A}" type="parTrans" cxnId="{80877A4C-8804-4665-8509-8F4CDAF46A9F}">
      <dgm:prSet/>
      <dgm:spPr/>
      <dgm:t>
        <a:bodyPr/>
        <a:lstStyle/>
        <a:p>
          <a:endParaRPr lang="en-US"/>
        </a:p>
      </dgm:t>
    </dgm:pt>
    <dgm:pt modelId="{5BB3806C-CE63-45D9-9498-36DADCDD1848}" type="sibTrans" cxnId="{80877A4C-8804-4665-8509-8F4CDAF46A9F}">
      <dgm:prSet/>
      <dgm:spPr/>
      <dgm:t>
        <a:bodyPr/>
        <a:lstStyle/>
        <a:p>
          <a:endParaRPr lang="en-US"/>
        </a:p>
      </dgm:t>
    </dgm:pt>
    <dgm:pt modelId="{F9D7C3BB-D729-4ADD-B1F0-04DFE17CA246}">
      <dgm:prSet phldrT="[Text]"/>
      <dgm:spPr/>
      <dgm:t>
        <a:bodyPr/>
        <a:lstStyle/>
        <a:p>
          <a:r>
            <a:rPr lang="en-US" b="1" dirty="0"/>
            <a:t>Standardized benefit plans sold by private insurance companies</a:t>
          </a:r>
        </a:p>
      </dgm:t>
    </dgm:pt>
    <dgm:pt modelId="{C06D80C7-16FD-4601-AADE-151BF6AD4BB3}" type="parTrans" cxnId="{06BB4FF1-E8D6-44A5-B852-F555B062181B}">
      <dgm:prSet/>
      <dgm:spPr/>
      <dgm:t>
        <a:bodyPr/>
        <a:lstStyle/>
        <a:p>
          <a:endParaRPr lang="en-US"/>
        </a:p>
      </dgm:t>
    </dgm:pt>
    <dgm:pt modelId="{CB73D8E1-469A-4FD4-BAC2-D8721DC1B0AA}" type="sibTrans" cxnId="{06BB4FF1-E8D6-44A5-B852-F555B062181B}">
      <dgm:prSet/>
      <dgm:spPr/>
      <dgm:t>
        <a:bodyPr/>
        <a:lstStyle/>
        <a:p>
          <a:endParaRPr lang="en-US"/>
        </a:p>
      </dgm:t>
    </dgm:pt>
    <dgm:pt modelId="{A78AD308-1A7E-44D3-8998-F6F98C23B50A}">
      <dgm:prSet phldrT="[Text]"/>
      <dgm:spPr/>
      <dgm:t>
        <a:bodyPr/>
        <a:lstStyle/>
        <a:p>
          <a:r>
            <a:rPr lang="en-US" b="1" dirty="0"/>
            <a:t>Prescription drug supplement sold by private insurance companies</a:t>
          </a:r>
        </a:p>
      </dgm:t>
    </dgm:pt>
    <dgm:pt modelId="{B34C854E-FCBB-4EE5-8725-8FE540491018}" type="parTrans" cxnId="{A9E7CB38-0CB2-4E00-9CBE-1A5B56C7DD16}">
      <dgm:prSet/>
      <dgm:spPr/>
      <dgm:t>
        <a:bodyPr/>
        <a:lstStyle/>
        <a:p>
          <a:endParaRPr lang="en-US"/>
        </a:p>
      </dgm:t>
    </dgm:pt>
    <dgm:pt modelId="{DC484D15-0E77-4589-87EB-B732DAF40FD2}" type="sibTrans" cxnId="{A9E7CB38-0CB2-4E00-9CBE-1A5B56C7DD16}">
      <dgm:prSet/>
      <dgm:spPr/>
      <dgm:t>
        <a:bodyPr/>
        <a:lstStyle/>
        <a:p>
          <a:endParaRPr lang="en-US"/>
        </a:p>
      </dgm:t>
    </dgm:pt>
    <dgm:pt modelId="{892CA1A8-21D2-4D2B-BE54-471B9822A112}">
      <dgm:prSet phldrT="[Text]"/>
      <dgm:spPr/>
      <dgm:t>
        <a:bodyPr/>
        <a:lstStyle/>
        <a:p>
          <a:r>
            <a:rPr lang="en-US" b="1" dirty="0"/>
            <a:t>Ability to change drug plans at least annually</a:t>
          </a:r>
        </a:p>
      </dgm:t>
    </dgm:pt>
    <dgm:pt modelId="{9905C25D-365D-4842-8E24-860B2C3435FA}" type="parTrans" cxnId="{D11B7283-E5A4-42BF-B190-A1E28B966E7C}">
      <dgm:prSet/>
      <dgm:spPr/>
      <dgm:t>
        <a:bodyPr/>
        <a:lstStyle/>
        <a:p>
          <a:endParaRPr lang="en-US"/>
        </a:p>
      </dgm:t>
    </dgm:pt>
    <dgm:pt modelId="{1D584187-40EB-48F1-9C06-E1FA400FCA94}" type="sibTrans" cxnId="{D11B7283-E5A4-42BF-B190-A1E28B966E7C}">
      <dgm:prSet/>
      <dgm:spPr/>
      <dgm:t>
        <a:bodyPr/>
        <a:lstStyle/>
        <a:p>
          <a:endParaRPr lang="en-US"/>
        </a:p>
      </dgm:t>
    </dgm:pt>
    <dgm:pt modelId="{5986A861-0532-43DE-B35B-A60F7DD0C1FA}">
      <dgm:prSet phldrT="[Text]"/>
      <dgm:spPr/>
      <dgm:t>
        <a:bodyPr/>
        <a:lstStyle/>
        <a:p>
          <a:r>
            <a:rPr lang="en-US" b="1" dirty="0"/>
            <a:t>May continue UI Delta Dental plan</a:t>
          </a:r>
        </a:p>
      </dgm:t>
    </dgm:pt>
    <dgm:pt modelId="{ECAC296F-7252-4D39-A43A-447E21C38BED}" type="parTrans" cxnId="{D074EAEA-5262-48A9-94A4-CAD84D561FDF}">
      <dgm:prSet/>
      <dgm:spPr/>
      <dgm:t>
        <a:bodyPr/>
        <a:lstStyle/>
        <a:p>
          <a:endParaRPr lang="en-US"/>
        </a:p>
      </dgm:t>
    </dgm:pt>
    <dgm:pt modelId="{7470F0B1-71C6-400C-B39E-1A9AA81AA194}" type="sibTrans" cxnId="{D074EAEA-5262-48A9-94A4-CAD84D561FDF}">
      <dgm:prSet/>
      <dgm:spPr/>
      <dgm:t>
        <a:bodyPr/>
        <a:lstStyle/>
        <a:p>
          <a:endParaRPr lang="en-US"/>
        </a:p>
      </dgm:t>
    </dgm:pt>
    <dgm:pt modelId="{2AC1049F-85FF-40F1-B8A5-6BC4E9A1AE8A}">
      <dgm:prSet phldrT="[Text]"/>
      <dgm:spPr/>
      <dgm:t>
        <a:bodyPr/>
        <a:lstStyle/>
        <a:p>
          <a:r>
            <a:rPr lang="en-US" b="1" dirty="0"/>
            <a:t>No coverage for eye or hearing exams for glasses or aides</a:t>
          </a:r>
        </a:p>
      </dgm:t>
    </dgm:pt>
    <dgm:pt modelId="{4ED7A044-1071-4E42-8372-C118818DE554}" type="parTrans" cxnId="{39627219-4AAD-4612-96CC-D501CDA71084}">
      <dgm:prSet/>
      <dgm:spPr/>
      <dgm:t>
        <a:bodyPr/>
        <a:lstStyle/>
        <a:p>
          <a:endParaRPr lang="en-US"/>
        </a:p>
      </dgm:t>
    </dgm:pt>
    <dgm:pt modelId="{882A2785-CB3C-47DB-8666-F536B30D0A27}" type="sibTrans" cxnId="{39627219-4AAD-4612-96CC-D501CDA71084}">
      <dgm:prSet/>
      <dgm:spPr/>
      <dgm:t>
        <a:bodyPr/>
        <a:lstStyle/>
        <a:p>
          <a:endParaRPr lang="en-US"/>
        </a:p>
      </dgm:t>
    </dgm:pt>
    <dgm:pt modelId="{6287D09F-7BB6-4A7D-82AC-6A1B777FBE31}">
      <dgm:prSet phldrT="[Text]"/>
      <dgm:spPr/>
      <dgm:t>
        <a:bodyPr/>
        <a:lstStyle/>
        <a:p>
          <a:r>
            <a:rPr lang="en-US" b="1" dirty="0"/>
            <a:t>Guaranteed renewable with payment of premium</a:t>
          </a:r>
        </a:p>
      </dgm:t>
    </dgm:pt>
    <dgm:pt modelId="{5E7EDAA4-1783-42A1-A9BA-2744CD08C033}" type="parTrans" cxnId="{069EC46D-1C2A-4A8C-B9CA-92621FAB78F2}">
      <dgm:prSet/>
      <dgm:spPr/>
      <dgm:t>
        <a:bodyPr/>
        <a:lstStyle/>
        <a:p>
          <a:endParaRPr lang="en-US"/>
        </a:p>
      </dgm:t>
    </dgm:pt>
    <dgm:pt modelId="{A605F2AF-A3C6-44D5-B480-4717CD3D8401}" type="sibTrans" cxnId="{069EC46D-1C2A-4A8C-B9CA-92621FAB78F2}">
      <dgm:prSet/>
      <dgm:spPr/>
      <dgm:t>
        <a:bodyPr/>
        <a:lstStyle/>
        <a:p>
          <a:endParaRPr lang="en-US"/>
        </a:p>
      </dgm:t>
    </dgm:pt>
    <dgm:pt modelId="{5A65F822-4E92-4B68-AC87-7CC4D487F04F}" type="pres">
      <dgm:prSet presAssocID="{F4544D52-B57E-45B1-9455-08DC8E804804}" presName="linear" presStyleCnt="0">
        <dgm:presLayoutVars>
          <dgm:dir/>
          <dgm:animLvl val="lvl"/>
          <dgm:resizeHandles val="exact"/>
        </dgm:presLayoutVars>
      </dgm:prSet>
      <dgm:spPr/>
    </dgm:pt>
    <dgm:pt modelId="{36D69F61-1E39-4E9C-8EB9-539A1F8A0944}" type="pres">
      <dgm:prSet presAssocID="{DEC9438E-8C6D-49D2-A02B-601852BE4546}" presName="parentLin" presStyleCnt="0"/>
      <dgm:spPr/>
    </dgm:pt>
    <dgm:pt modelId="{3078996E-E404-41B0-ABEC-793EC6D389D8}" type="pres">
      <dgm:prSet presAssocID="{DEC9438E-8C6D-49D2-A02B-601852BE4546}" presName="parentLeftMargin" presStyleLbl="node1" presStyleIdx="0" presStyleCnt="5"/>
      <dgm:spPr/>
    </dgm:pt>
    <dgm:pt modelId="{011DDF06-E355-43EE-9AF0-049ABC468253}" type="pres">
      <dgm:prSet presAssocID="{DEC9438E-8C6D-49D2-A02B-601852BE4546}" presName="parentText" presStyleLbl="node1" presStyleIdx="0" presStyleCnt="5">
        <dgm:presLayoutVars>
          <dgm:chMax val="0"/>
          <dgm:bulletEnabled val="1"/>
        </dgm:presLayoutVars>
      </dgm:prSet>
      <dgm:spPr/>
    </dgm:pt>
    <dgm:pt modelId="{1DE799C7-3285-4502-BE5C-5DB3B886FED0}" type="pres">
      <dgm:prSet presAssocID="{DEC9438E-8C6D-49D2-A02B-601852BE4546}" presName="negativeSpace" presStyleCnt="0"/>
      <dgm:spPr/>
    </dgm:pt>
    <dgm:pt modelId="{E6280C58-CB73-4561-AC3F-994CF11962DC}" type="pres">
      <dgm:prSet presAssocID="{DEC9438E-8C6D-49D2-A02B-601852BE4546}" presName="childText" presStyleLbl="conFgAcc1" presStyleIdx="0" presStyleCnt="5">
        <dgm:presLayoutVars>
          <dgm:bulletEnabled val="1"/>
        </dgm:presLayoutVars>
      </dgm:prSet>
      <dgm:spPr/>
    </dgm:pt>
    <dgm:pt modelId="{4F8C9AFD-81B4-43C1-91A8-C76106DF0203}" type="pres">
      <dgm:prSet presAssocID="{E616FBD5-A812-4A9C-86DE-1B28D85A7629}" presName="spaceBetweenRectangles" presStyleCnt="0"/>
      <dgm:spPr/>
    </dgm:pt>
    <dgm:pt modelId="{F1E798E8-FEBD-4909-B796-B225E3293F30}" type="pres">
      <dgm:prSet presAssocID="{84F15788-00A9-4B93-B252-2AD3AE89BD2E}" presName="parentLin" presStyleCnt="0"/>
      <dgm:spPr/>
    </dgm:pt>
    <dgm:pt modelId="{2690DD6C-DEC8-461A-A1B9-03C983135980}" type="pres">
      <dgm:prSet presAssocID="{84F15788-00A9-4B93-B252-2AD3AE89BD2E}" presName="parentLeftMargin" presStyleLbl="node1" presStyleIdx="0" presStyleCnt="5"/>
      <dgm:spPr/>
    </dgm:pt>
    <dgm:pt modelId="{E2DC82DB-3A69-4F13-B6F7-34D523D8CC11}" type="pres">
      <dgm:prSet presAssocID="{84F15788-00A9-4B93-B252-2AD3AE89BD2E}" presName="parentText" presStyleLbl="node1" presStyleIdx="1" presStyleCnt="5">
        <dgm:presLayoutVars>
          <dgm:chMax val="0"/>
          <dgm:bulletEnabled val="1"/>
        </dgm:presLayoutVars>
      </dgm:prSet>
      <dgm:spPr/>
    </dgm:pt>
    <dgm:pt modelId="{10B3F56D-F33D-4F98-9A8E-83B42346D61A}" type="pres">
      <dgm:prSet presAssocID="{84F15788-00A9-4B93-B252-2AD3AE89BD2E}" presName="negativeSpace" presStyleCnt="0"/>
      <dgm:spPr/>
    </dgm:pt>
    <dgm:pt modelId="{AD4A9773-8969-4B65-BC98-4ECB10C4BDEA}" type="pres">
      <dgm:prSet presAssocID="{84F15788-00A9-4B93-B252-2AD3AE89BD2E}" presName="childText" presStyleLbl="conFgAcc1" presStyleIdx="1" presStyleCnt="5">
        <dgm:presLayoutVars>
          <dgm:bulletEnabled val="1"/>
        </dgm:presLayoutVars>
      </dgm:prSet>
      <dgm:spPr/>
    </dgm:pt>
    <dgm:pt modelId="{1469A422-9267-4FEC-8DA0-8E42545C4B4D}" type="pres">
      <dgm:prSet presAssocID="{8E9873AA-84AF-4655-897D-B46FB9B92B60}" presName="spaceBetweenRectangles" presStyleCnt="0"/>
      <dgm:spPr/>
    </dgm:pt>
    <dgm:pt modelId="{3D89D26E-58D1-43A4-B961-8B7250C62194}" type="pres">
      <dgm:prSet presAssocID="{0CBECD88-EA2C-4CB5-8F31-6087028DE29D}" presName="parentLin" presStyleCnt="0"/>
      <dgm:spPr/>
    </dgm:pt>
    <dgm:pt modelId="{3390F8E9-69AC-46EC-BF60-48BC3A40E838}" type="pres">
      <dgm:prSet presAssocID="{0CBECD88-EA2C-4CB5-8F31-6087028DE29D}" presName="parentLeftMargin" presStyleLbl="node1" presStyleIdx="1" presStyleCnt="5"/>
      <dgm:spPr/>
    </dgm:pt>
    <dgm:pt modelId="{5E27DD85-E032-4899-A64C-155D07299900}" type="pres">
      <dgm:prSet presAssocID="{0CBECD88-EA2C-4CB5-8F31-6087028DE29D}" presName="parentText" presStyleLbl="node1" presStyleIdx="2" presStyleCnt="5" custLinFactNeighborX="-2428" custLinFactNeighborY="11828">
        <dgm:presLayoutVars>
          <dgm:chMax val="0"/>
          <dgm:bulletEnabled val="1"/>
        </dgm:presLayoutVars>
      </dgm:prSet>
      <dgm:spPr/>
    </dgm:pt>
    <dgm:pt modelId="{090A6A08-162D-4495-B94B-37FF5C7222CD}" type="pres">
      <dgm:prSet presAssocID="{0CBECD88-EA2C-4CB5-8F31-6087028DE29D}" presName="negativeSpace" presStyleCnt="0"/>
      <dgm:spPr/>
    </dgm:pt>
    <dgm:pt modelId="{25A9EBA1-6431-47F1-9FAA-CB2FC2649C88}" type="pres">
      <dgm:prSet presAssocID="{0CBECD88-EA2C-4CB5-8F31-6087028DE29D}" presName="childText" presStyleLbl="conFgAcc1" presStyleIdx="2" presStyleCnt="5">
        <dgm:presLayoutVars>
          <dgm:bulletEnabled val="1"/>
        </dgm:presLayoutVars>
      </dgm:prSet>
      <dgm:spPr/>
    </dgm:pt>
    <dgm:pt modelId="{A82FA7A2-E1A9-4C0F-8E8A-6CFF1A4426DD}" type="pres">
      <dgm:prSet presAssocID="{1BC2ED5D-A143-4716-BB90-EC0C34215561}" presName="spaceBetweenRectangles" presStyleCnt="0"/>
      <dgm:spPr/>
    </dgm:pt>
    <dgm:pt modelId="{90089C6A-FCF3-4BE3-8D07-9064CA528C7B}" type="pres">
      <dgm:prSet presAssocID="{CF3A2D6B-253A-470A-860B-4857AC2F172C}" presName="parentLin" presStyleCnt="0"/>
      <dgm:spPr/>
    </dgm:pt>
    <dgm:pt modelId="{BB122007-CD04-4AB3-B32D-E1D112C8545B}" type="pres">
      <dgm:prSet presAssocID="{CF3A2D6B-253A-470A-860B-4857AC2F172C}" presName="parentLeftMargin" presStyleLbl="node1" presStyleIdx="2" presStyleCnt="5"/>
      <dgm:spPr/>
    </dgm:pt>
    <dgm:pt modelId="{80099264-642E-4E35-811C-BA8F5847EA1F}" type="pres">
      <dgm:prSet presAssocID="{CF3A2D6B-253A-470A-860B-4857AC2F172C}" presName="parentText" presStyleLbl="node1" presStyleIdx="3" presStyleCnt="5">
        <dgm:presLayoutVars>
          <dgm:chMax val="0"/>
          <dgm:bulletEnabled val="1"/>
        </dgm:presLayoutVars>
      </dgm:prSet>
      <dgm:spPr/>
    </dgm:pt>
    <dgm:pt modelId="{23C44F5D-8C3A-43E1-9EC1-347A5311AA39}" type="pres">
      <dgm:prSet presAssocID="{CF3A2D6B-253A-470A-860B-4857AC2F172C}" presName="negativeSpace" presStyleCnt="0"/>
      <dgm:spPr/>
    </dgm:pt>
    <dgm:pt modelId="{EF5F4F4E-440D-4C7C-A4CF-9129A52916B6}" type="pres">
      <dgm:prSet presAssocID="{CF3A2D6B-253A-470A-860B-4857AC2F172C}" presName="childText" presStyleLbl="conFgAcc1" presStyleIdx="3" presStyleCnt="5">
        <dgm:presLayoutVars>
          <dgm:bulletEnabled val="1"/>
        </dgm:presLayoutVars>
      </dgm:prSet>
      <dgm:spPr/>
    </dgm:pt>
    <dgm:pt modelId="{160C31EB-259E-4B51-AE90-8D8BA10C4D3E}" type="pres">
      <dgm:prSet presAssocID="{6ACF6D4A-22A0-4B95-9F46-F70B31A9954C}" presName="spaceBetweenRectangles" presStyleCnt="0"/>
      <dgm:spPr/>
    </dgm:pt>
    <dgm:pt modelId="{3AEB613D-670D-4155-9997-3B2569EA0263}" type="pres">
      <dgm:prSet presAssocID="{D68E9FB2-F0EB-4D66-B6AC-76FB24E18440}" presName="parentLin" presStyleCnt="0"/>
      <dgm:spPr/>
    </dgm:pt>
    <dgm:pt modelId="{F4C7E5F7-7E0A-46A5-B9B1-38AD95FB24F1}" type="pres">
      <dgm:prSet presAssocID="{D68E9FB2-F0EB-4D66-B6AC-76FB24E18440}" presName="parentLeftMargin" presStyleLbl="node1" presStyleIdx="3" presStyleCnt="5"/>
      <dgm:spPr/>
    </dgm:pt>
    <dgm:pt modelId="{AEE50D45-12C4-4227-8AD5-6160442DA6A6}" type="pres">
      <dgm:prSet presAssocID="{D68E9FB2-F0EB-4D66-B6AC-76FB24E18440}" presName="parentText" presStyleLbl="node1" presStyleIdx="4" presStyleCnt="5" custLinFactNeighborX="14569">
        <dgm:presLayoutVars>
          <dgm:chMax val="0"/>
          <dgm:bulletEnabled val="1"/>
        </dgm:presLayoutVars>
      </dgm:prSet>
      <dgm:spPr/>
    </dgm:pt>
    <dgm:pt modelId="{A552084C-96C0-42FF-B5C7-85914A0F05A3}" type="pres">
      <dgm:prSet presAssocID="{D68E9FB2-F0EB-4D66-B6AC-76FB24E18440}" presName="negativeSpace" presStyleCnt="0"/>
      <dgm:spPr/>
    </dgm:pt>
    <dgm:pt modelId="{2878FBD9-5835-49F0-A151-35DC476DF0EE}" type="pres">
      <dgm:prSet presAssocID="{D68E9FB2-F0EB-4D66-B6AC-76FB24E18440}" presName="childText" presStyleLbl="conFgAcc1" presStyleIdx="4" presStyleCnt="5">
        <dgm:presLayoutVars>
          <dgm:bulletEnabled val="1"/>
        </dgm:presLayoutVars>
      </dgm:prSet>
      <dgm:spPr/>
    </dgm:pt>
  </dgm:ptLst>
  <dgm:cxnLst>
    <dgm:cxn modelId="{10CC4805-5E14-4F46-A334-183CE71151A9}" type="presOf" srcId="{0CBECD88-EA2C-4CB5-8F31-6087028DE29D}" destId="{3390F8E9-69AC-46EC-BF60-48BC3A40E838}" srcOrd="0" destOrd="0" presId="urn:microsoft.com/office/officeart/2005/8/layout/list1"/>
    <dgm:cxn modelId="{AD636B0C-DC8D-411B-9D9A-6C9263701BDB}" type="presOf" srcId="{CF3A2D6B-253A-470A-860B-4857AC2F172C}" destId="{BB122007-CD04-4AB3-B32D-E1D112C8545B}" srcOrd="0" destOrd="0" presId="urn:microsoft.com/office/officeart/2005/8/layout/list1"/>
    <dgm:cxn modelId="{F95BD60C-7A36-4BF2-B6BA-170841386F48}" type="presOf" srcId="{6287D09F-7BB6-4A7D-82AC-6A1B777FBE31}" destId="{25A9EBA1-6431-47F1-9FAA-CB2FC2649C88}" srcOrd="0" destOrd="2" presId="urn:microsoft.com/office/officeart/2005/8/layout/list1"/>
    <dgm:cxn modelId="{FE192619-8B05-47B2-B28C-FF3FC3540885}" type="presOf" srcId="{CF8CD0A0-2AE2-4457-967A-A86E56F1FAF6}" destId="{E6280C58-CB73-4561-AC3F-994CF11962DC}" srcOrd="0" destOrd="0" presId="urn:microsoft.com/office/officeart/2005/8/layout/list1"/>
    <dgm:cxn modelId="{39627219-4AAD-4612-96CC-D501CDA71084}" srcId="{D68E9FB2-F0EB-4D66-B6AC-76FB24E18440}" destId="{2AC1049F-85FF-40F1-B8A5-6BC4E9A1AE8A}" srcOrd="1" destOrd="0" parTransId="{4ED7A044-1071-4E42-8372-C118818DE554}" sibTransId="{882A2785-CB3C-47DB-8666-F536B30D0A27}"/>
    <dgm:cxn modelId="{0C34BA19-91A3-427C-B1ED-65B8DDF4D150}" srcId="{F4544D52-B57E-45B1-9455-08DC8E804804}" destId="{84F15788-00A9-4B93-B252-2AD3AE89BD2E}" srcOrd="1" destOrd="0" parTransId="{074C23A4-EB10-4231-89D8-AC7E2014A69D}" sibTransId="{8E9873AA-84AF-4655-897D-B46FB9B92B60}"/>
    <dgm:cxn modelId="{3D83512F-3A31-4421-AF5D-6683F4D4A0CD}" srcId="{84F15788-00A9-4B93-B252-2AD3AE89BD2E}" destId="{4F26388E-22AD-4D99-B78B-E5CDCA5F77F3}" srcOrd="0" destOrd="0" parTransId="{FC099928-B813-4EDC-A542-5809E2FA6ED6}" sibTransId="{9BB1A390-06B9-4A33-9672-CB8EEE7F1CDD}"/>
    <dgm:cxn modelId="{20145F38-015A-4F05-BE0E-207948A037CC}" srcId="{F4544D52-B57E-45B1-9455-08DC8E804804}" destId="{D68E9FB2-F0EB-4D66-B6AC-76FB24E18440}" srcOrd="4" destOrd="0" parTransId="{F0A7A1BC-856E-4F7F-9353-DA23474D3CDB}" sibTransId="{1803F93D-B053-4AF8-AE17-EEB7EE91807B}"/>
    <dgm:cxn modelId="{A9E7CB38-0CB2-4E00-9CBE-1A5B56C7DD16}" srcId="{CF3A2D6B-253A-470A-860B-4857AC2F172C}" destId="{A78AD308-1A7E-44D3-8998-F6F98C23B50A}" srcOrd="0" destOrd="0" parTransId="{B34C854E-FCBB-4EE5-8725-8FE540491018}" sibTransId="{DC484D15-0E77-4589-87EB-B732DAF40FD2}"/>
    <dgm:cxn modelId="{356A943F-8D91-4CBF-9736-A62E63704171}" type="presOf" srcId="{D68E9FB2-F0EB-4D66-B6AC-76FB24E18440}" destId="{AEE50D45-12C4-4227-8AD5-6160442DA6A6}" srcOrd="1" destOrd="0" presId="urn:microsoft.com/office/officeart/2005/8/layout/list1"/>
    <dgm:cxn modelId="{4FA3D947-C8CF-4F0A-94E3-14E13C9791C9}" type="presOf" srcId="{84F15788-00A9-4B93-B252-2AD3AE89BD2E}" destId="{2690DD6C-DEC8-461A-A1B9-03C983135980}" srcOrd="0" destOrd="0" presId="urn:microsoft.com/office/officeart/2005/8/layout/list1"/>
    <dgm:cxn modelId="{80877A4C-8804-4665-8509-8F4CDAF46A9F}" srcId="{0CBECD88-EA2C-4CB5-8F31-6087028DE29D}" destId="{9E39EB63-838B-4E03-AC85-C5881FDE212D}" srcOrd="0" destOrd="0" parTransId="{2A3F1F90-C7BE-4C86-82A0-CC4CC283502A}" sibTransId="{5BB3806C-CE63-45D9-9498-36DADCDD1848}"/>
    <dgm:cxn modelId="{069EC46D-1C2A-4A8C-B9CA-92621FAB78F2}" srcId="{0CBECD88-EA2C-4CB5-8F31-6087028DE29D}" destId="{6287D09F-7BB6-4A7D-82AC-6A1B777FBE31}" srcOrd="2" destOrd="0" parTransId="{5E7EDAA4-1783-42A1-A9BA-2744CD08C033}" sibTransId="{A605F2AF-A3C6-44D5-B480-4717CD3D8401}"/>
    <dgm:cxn modelId="{F7C13B4F-A816-48D4-A33A-D632323D2EF7}" type="presOf" srcId="{892CA1A8-21D2-4D2B-BE54-471B9822A112}" destId="{EF5F4F4E-440D-4C7C-A4CF-9129A52916B6}" srcOrd="0" destOrd="1" presId="urn:microsoft.com/office/officeart/2005/8/layout/list1"/>
    <dgm:cxn modelId="{B5D6C776-010E-4B77-A80F-DC2E4E5FF3E1}" type="presOf" srcId="{F9D7C3BB-D729-4ADD-B1F0-04DFE17CA246}" destId="{25A9EBA1-6431-47F1-9FAA-CB2FC2649C88}" srcOrd="0" destOrd="1" presId="urn:microsoft.com/office/officeart/2005/8/layout/list1"/>
    <dgm:cxn modelId="{8CEA3E5A-81B0-47D7-946D-E8F01113C111}" type="presOf" srcId="{DEC9438E-8C6D-49D2-A02B-601852BE4546}" destId="{3078996E-E404-41B0-ABEC-793EC6D389D8}" srcOrd="0" destOrd="0" presId="urn:microsoft.com/office/officeart/2005/8/layout/list1"/>
    <dgm:cxn modelId="{30DD5982-39FA-41DF-913E-8F3F42954D53}" type="presOf" srcId="{0CBECD88-EA2C-4CB5-8F31-6087028DE29D}" destId="{5E27DD85-E032-4899-A64C-155D07299900}" srcOrd="1" destOrd="0" presId="urn:microsoft.com/office/officeart/2005/8/layout/list1"/>
    <dgm:cxn modelId="{D11B7283-E5A4-42BF-B190-A1E28B966E7C}" srcId="{CF3A2D6B-253A-470A-860B-4857AC2F172C}" destId="{892CA1A8-21D2-4D2B-BE54-471B9822A112}" srcOrd="1" destOrd="0" parTransId="{9905C25D-365D-4842-8E24-860B2C3435FA}" sibTransId="{1D584187-40EB-48F1-9C06-E1FA400FCA94}"/>
    <dgm:cxn modelId="{6B486089-99F9-4E56-B1F1-1B391FBD09EB}" type="presOf" srcId="{9E39EB63-838B-4E03-AC85-C5881FDE212D}" destId="{25A9EBA1-6431-47F1-9FAA-CB2FC2649C88}" srcOrd="0" destOrd="0" presId="urn:microsoft.com/office/officeart/2005/8/layout/list1"/>
    <dgm:cxn modelId="{940E5992-6A41-4E08-99DE-C63F1C1DC897}" type="presOf" srcId="{A78AD308-1A7E-44D3-8998-F6F98C23B50A}" destId="{EF5F4F4E-440D-4C7C-A4CF-9129A52916B6}" srcOrd="0" destOrd="0" presId="urn:microsoft.com/office/officeart/2005/8/layout/list1"/>
    <dgm:cxn modelId="{388ACD97-51D0-4079-AEE0-18D1BCC6599C}" type="presOf" srcId="{4F26388E-22AD-4D99-B78B-E5CDCA5F77F3}" destId="{AD4A9773-8969-4B65-BC98-4ECB10C4BDEA}" srcOrd="0" destOrd="0" presId="urn:microsoft.com/office/officeart/2005/8/layout/list1"/>
    <dgm:cxn modelId="{1991C39F-F629-496B-ACEB-F71FC0875EF1}" srcId="{F4544D52-B57E-45B1-9455-08DC8E804804}" destId="{DEC9438E-8C6D-49D2-A02B-601852BE4546}" srcOrd="0" destOrd="0" parTransId="{18AEB8A8-3351-418D-BD7B-F11CA822D782}" sibTransId="{E616FBD5-A812-4A9C-86DE-1B28D85A7629}"/>
    <dgm:cxn modelId="{73073BB9-3EF0-4A71-859D-453663197DB1}" type="presOf" srcId="{DEC9438E-8C6D-49D2-A02B-601852BE4546}" destId="{011DDF06-E355-43EE-9AF0-049ABC468253}" srcOrd="1" destOrd="0" presId="urn:microsoft.com/office/officeart/2005/8/layout/list1"/>
    <dgm:cxn modelId="{174DD5D7-7AE8-43C2-97BD-AB6D4198A21B}" type="presOf" srcId="{84F15788-00A9-4B93-B252-2AD3AE89BD2E}" destId="{E2DC82DB-3A69-4F13-B6F7-34D523D8CC11}" srcOrd="1" destOrd="0" presId="urn:microsoft.com/office/officeart/2005/8/layout/list1"/>
    <dgm:cxn modelId="{5C9E00E0-774F-4F46-81D7-2916D6534EFF}" type="presOf" srcId="{CF3A2D6B-253A-470A-860B-4857AC2F172C}" destId="{80099264-642E-4E35-811C-BA8F5847EA1F}" srcOrd="1" destOrd="0" presId="urn:microsoft.com/office/officeart/2005/8/layout/list1"/>
    <dgm:cxn modelId="{DB9A27E7-9D16-49C3-9CAA-88EF2BD78030}" type="presOf" srcId="{F4544D52-B57E-45B1-9455-08DC8E804804}" destId="{5A65F822-4E92-4B68-AC87-7CC4D487F04F}" srcOrd="0" destOrd="0" presId="urn:microsoft.com/office/officeart/2005/8/layout/list1"/>
    <dgm:cxn modelId="{4C286CE7-3A57-4200-8371-C789C8C76735}" srcId="{F4544D52-B57E-45B1-9455-08DC8E804804}" destId="{CF3A2D6B-253A-470A-860B-4857AC2F172C}" srcOrd="3" destOrd="0" parTransId="{F35E858F-5D97-4C0A-995A-79926122EC05}" sibTransId="{6ACF6D4A-22A0-4B95-9F46-F70B31A9954C}"/>
    <dgm:cxn modelId="{A4942CE9-67B5-4E53-9A37-AE009899C08C}" srcId="{DEC9438E-8C6D-49D2-A02B-601852BE4546}" destId="{CF8CD0A0-2AE2-4457-967A-A86E56F1FAF6}" srcOrd="0" destOrd="0" parTransId="{463DFFCB-3906-49FE-B6D3-31C113DECE13}" sibTransId="{1F431ABB-B758-49F6-848B-6E00237A9815}"/>
    <dgm:cxn modelId="{D074EAEA-5262-48A9-94A4-CAD84D561FDF}" srcId="{D68E9FB2-F0EB-4D66-B6AC-76FB24E18440}" destId="{5986A861-0532-43DE-B35B-A60F7DD0C1FA}" srcOrd="0" destOrd="0" parTransId="{ECAC296F-7252-4D39-A43A-447E21C38BED}" sibTransId="{7470F0B1-71C6-400C-B39E-1A9AA81AA194}"/>
    <dgm:cxn modelId="{D2284EF1-08EA-4067-AE1A-122348012A61}" type="presOf" srcId="{2AC1049F-85FF-40F1-B8A5-6BC4E9A1AE8A}" destId="{2878FBD9-5835-49F0-A151-35DC476DF0EE}" srcOrd="0" destOrd="1" presId="urn:microsoft.com/office/officeart/2005/8/layout/list1"/>
    <dgm:cxn modelId="{06BB4FF1-E8D6-44A5-B852-F555B062181B}" srcId="{0CBECD88-EA2C-4CB5-8F31-6087028DE29D}" destId="{F9D7C3BB-D729-4ADD-B1F0-04DFE17CA246}" srcOrd="1" destOrd="0" parTransId="{C06D80C7-16FD-4601-AADE-151BF6AD4BB3}" sibTransId="{CB73D8E1-469A-4FD4-BAC2-D8721DC1B0AA}"/>
    <dgm:cxn modelId="{A15DA4F2-926D-499F-A580-29D2B2321CD2}" type="presOf" srcId="{D68E9FB2-F0EB-4D66-B6AC-76FB24E18440}" destId="{F4C7E5F7-7E0A-46A5-B9B1-38AD95FB24F1}" srcOrd="0" destOrd="0" presId="urn:microsoft.com/office/officeart/2005/8/layout/list1"/>
    <dgm:cxn modelId="{BCA23DF7-CCB1-4C92-95C0-A7EEE0141746}" srcId="{F4544D52-B57E-45B1-9455-08DC8E804804}" destId="{0CBECD88-EA2C-4CB5-8F31-6087028DE29D}" srcOrd="2" destOrd="0" parTransId="{4311498E-D1A1-4C74-B7D8-326903246BC1}" sibTransId="{1BC2ED5D-A143-4716-BB90-EC0C34215561}"/>
    <dgm:cxn modelId="{9A1B03FE-D066-46FA-901C-E277EB1DE2D9}" type="presOf" srcId="{5986A861-0532-43DE-B35B-A60F7DD0C1FA}" destId="{2878FBD9-5835-49F0-A151-35DC476DF0EE}" srcOrd="0" destOrd="0" presId="urn:microsoft.com/office/officeart/2005/8/layout/list1"/>
    <dgm:cxn modelId="{6A843C77-08D1-4C16-875E-783D12016329}" type="presParOf" srcId="{5A65F822-4E92-4B68-AC87-7CC4D487F04F}" destId="{36D69F61-1E39-4E9C-8EB9-539A1F8A0944}" srcOrd="0" destOrd="0" presId="urn:microsoft.com/office/officeart/2005/8/layout/list1"/>
    <dgm:cxn modelId="{AD64529C-CD1A-4CB8-B9A5-63C4C40650FF}" type="presParOf" srcId="{36D69F61-1E39-4E9C-8EB9-539A1F8A0944}" destId="{3078996E-E404-41B0-ABEC-793EC6D389D8}" srcOrd="0" destOrd="0" presId="urn:microsoft.com/office/officeart/2005/8/layout/list1"/>
    <dgm:cxn modelId="{760530C5-DD09-4CF3-BC04-913CB4897A51}" type="presParOf" srcId="{36D69F61-1E39-4E9C-8EB9-539A1F8A0944}" destId="{011DDF06-E355-43EE-9AF0-049ABC468253}" srcOrd="1" destOrd="0" presId="urn:microsoft.com/office/officeart/2005/8/layout/list1"/>
    <dgm:cxn modelId="{263998B4-C1A4-492A-B20D-C1FBF8B5A824}" type="presParOf" srcId="{5A65F822-4E92-4B68-AC87-7CC4D487F04F}" destId="{1DE799C7-3285-4502-BE5C-5DB3B886FED0}" srcOrd="1" destOrd="0" presId="urn:microsoft.com/office/officeart/2005/8/layout/list1"/>
    <dgm:cxn modelId="{A3A5137D-DB2D-445E-AF88-63098CB21E3A}" type="presParOf" srcId="{5A65F822-4E92-4B68-AC87-7CC4D487F04F}" destId="{E6280C58-CB73-4561-AC3F-994CF11962DC}" srcOrd="2" destOrd="0" presId="urn:microsoft.com/office/officeart/2005/8/layout/list1"/>
    <dgm:cxn modelId="{2A0715C4-AF73-4027-9BFC-51567FFDBB29}" type="presParOf" srcId="{5A65F822-4E92-4B68-AC87-7CC4D487F04F}" destId="{4F8C9AFD-81B4-43C1-91A8-C76106DF0203}" srcOrd="3" destOrd="0" presId="urn:microsoft.com/office/officeart/2005/8/layout/list1"/>
    <dgm:cxn modelId="{5EA0D362-5A51-49D9-84B6-DE3C50D2F7A3}" type="presParOf" srcId="{5A65F822-4E92-4B68-AC87-7CC4D487F04F}" destId="{F1E798E8-FEBD-4909-B796-B225E3293F30}" srcOrd="4" destOrd="0" presId="urn:microsoft.com/office/officeart/2005/8/layout/list1"/>
    <dgm:cxn modelId="{57F2E57E-7954-4539-94F3-754149D25E29}" type="presParOf" srcId="{F1E798E8-FEBD-4909-B796-B225E3293F30}" destId="{2690DD6C-DEC8-461A-A1B9-03C983135980}" srcOrd="0" destOrd="0" presId="urn:microsoft.com/office/officeart/2005/8/layout/list1"/>
    <dgm:cxn modelId="{ACCE8D93-F155-48D1-A4C1-5F8142BFCF1A}" type="presParOf" srcId="{F1E798E8-FEBD-4909-B796-B225E3293F30}" destId="{E2DC82DB-3A69-4F13-B6F7-34D523D8CC11}" srcOrd="1" destOrd="0" presId="urn:microsoft.com/office/officeart/2005/8/layout/list1"/>
    <dgm:cxn modelId="{D2CEA538-1947-40A9-9361-67A7D398A6E4}" type="presParOf" srcId="{5A65F822-4E92-4B68-AC87-7CC4D487F04F}" destId="{10B3F56D-F33D-4F98-9A8E-83B42346D61A}" srcOrd="5" destOrd="0" presId="urn:microsoft.com/office/officeart/2005/8/layout/list1"/>
    <dgm:cxn modelId="{0CD50218-8B6D-4592-97F3-F3A7AB1AF4CA}" type="presParOf" srcId="{5A65F822-4E92-4B68-AC87-7CC4D487F04F}" destId="{AD4A9773-8969-4B65-BC98-4ECB10C4BDEA}" srcOrd="6" destOrd="0" presId="urn:microsoft.com/office/officeart/2005/8/layout/list1"/>
    <dgm:cxn modelId="{4F1C6A16-032A-43AC-B87A-E156389DC803}" type="presParOf" srcId="{5A65F822-4E92-4B68-AC87-7CC4D487F04F}" destId="{1469A422-9267-4FEC-8DA0-8E42545C4B4D}" srcOrd="7" destOrd="0" presId="urn:microsoft.com/office/officeart/2005/8/layout/list1"/>
    <dgm:cxn modelId="{350B5D05-6F6E-4D38-8940-A3801675E0C9}" type="presParOf" srcId="{5A65F822-4E92-4B68-AC87-7CC4D487F04F}" destId="{3D89D26E-58D1-43A4-B961-8B7250C62194}" srcOrd="8" destOrd="0" presId="urn:microsoft.com/office/officeart/2005/8/layout/list1"/>
    <dgm:cxn modelId="{23D329AB-7D30-49DE-8AE7-06F3A56F0305}" type="presParOf" srcId="{3D89D26E-58D1-43A4-B961-8B7250C62194}" destId="{3390F8E9-69AC-46EC-BF60-48BC3A40E838}" srcOrd="0" destOrd="0" presId="urn:microsoft.com/office/officeart/2005/8/layout/list1"/>
    <dgm:cxn modelId="{A6779158-54F0-4385-920C-41CB003ECF22}" type="presParOf" srcId="{3D89D26E-58D1-43A4-B961-8B7250C62194}" destId="{5E27DD85-E032-4899-A64C-155D07299900}" srcOrd="1" destOrd="0" presId="urn:microsoft.com/office/officeart/2005/8/layout/list1"/>
    <dgm:cxn modelId="{5E716AA2-A64D-4533-8810-DEC54516D048}" type="presParOf" srcId="{5A65F822-4E92-4B68-AC87-7CC4D487F04F}" destId="{090A6A08-162D-4495-B94B-37FF5C7222CD}" srcOrd="9" destOrd="0" presId="urn:microsoft.com/office/officeart/2005/8/layout/list1"/>
    <dgm:cxn modelId="{648E5470-7A64-4730-A631-CFC27A3F2CA8}" type="presParOf" srcId="{5A65F822-4E92-4B68-AC87-7CC4D487F04F}" destId="{25A9EBA1-6431-47F1-9FAA-CB2FC2649C88}" srcOrd="10" destOrd="0" presId="urn:microsoft.com/office/officeart/2005/8/layout/list1"/>
    <dgm:cxn modelId="{26838D73-CE19-417D-A9B3-3AA1E69F5060}" type="presParOf" srcId="{5A65F822-4E92-4B68-AC87-7CC4D487F04F}" destId="{A82FA7A2-E1A9-4C0F-8E8A-6CFF1A4426DD}" srcOrd="11" destOrd="0" presId="urn:microsoft.com/office/officeart/2005/8/layout/list1"/>
    <dgm:cxn modelId="{06739D37-56D3-4DB4-833F-08C6BB9B6C97}" type="presParOf" srcId="{5A65F822-4E92-4B68-AC87-7CC4D487F04F}" destId="{90089C6A-FCF3-4BE3-8D07-9064CA528C7B}" srcOrd="12" destOrd="0" presId="urn:microsoft.com/office/officeart/2005/8/layout/list1"/>
    <dgm:cxn modelId="{5D221520-DB32-4671-9781-8E31E4DC32E5}" type="presParOf" srcId="{90089C6A-FCF3-4BE3-8D07-9064CA528C7B}" destId="{BB122007-CD04-4AB3-B32D-E1D112C8545B}" srcOrd="0" destOrd="0" presId="urn:microsoft.com/office/officeart/2005/8/layout/list1"/>
    <dgm:cxn modelId="{2BD8CAF8-BC0D-408C-A030-6651374794C1}" type="presParOf" srcId="{90089C6A-FCF3-4BE3-8D07-9064CA528C7B}" destId="{80099264-642E-4E35-811C-BA8F5847EA1F}" srcOrd="1" destOrd="0" presId="urn:microsoft.com/office/officeart/2005/8/layout/list1"/>
    <dgm:cxn modelId="{1EBF4085-35C3-4A6F-8C3D-B1CBCFC15FF1}" type="presParOf" srcId="{5A65F822-4E92-4B68-AC87-7CC4D487F04F}" destId="{23C44F5D-8C3A-43E1-9EC1-347A5311AA39}" srcOrd="13" destOrd="0" presId="urn:microsoft.com/office/officeart/2005/8/layout/list1"/>
    <dgm:cxn modelId="{8A9C7B46-3239-4137-B7D3-CDE1B052337A}" type="presParOf" srcId="{5A65F822-4E92-4B68-AC87-7CC4D487F04F}" destId="{EF5F4F4E-440D-4C7C-A4CF-9129A52916B6}" srcOrd="14" destOrd="0" presId="urn:microsoft.com/office/officeart/2005/8/layout/list1"/>
    <dgm:cxn modelId="{C6CD4E21-1A2B-4807-83C9-E16B122657D3}" type="presParOf" srcId="{5A65F822-4E92-4B68-AC87-7CC4D487F04F}" destId="{160C31EB-259E-4B51-AE90-8D8BA10C4D3E}" srcOrd="15" destOrd="0" presId="urn:microsoft.com/office/officeart/2005/8/layout/list1"/>
    <dgm:cxn modelId="{27096A15-D576-4ACE-B1C3-9F360968518B}" type="presParOf" srcId="{5A65F822-4E92-4B68-AC87-7CC4D487F04F}" destId="{3AEB613D-670D-4155-9997-3B2569EA0263}" srcOrd="16" destOrd="0" presId="urn:microsoft.com/office/officeart/2005/8/layout/list1"/>
    <dgm:cxn modelId="{87AAA5FD-35AC-4BC0-A1F6-8F5B517BD586}" type="presParOf" srcId="{3AEB613D-670D-4155-9997-3B2569EA0263}" destId="{F4C7E5F7-7E0A-46A5-B9B1-38AD95FB24F1}" srcOrd="0" destOrd="0" presId="urn:microsoft.com/office/officeart/2005/8/layout/list1"/>
    <dgm:cxn modelId="{EFD202F1-A3EA-4506-BC9B-C9CDE0494A7D}" type="presParOf" srcId="{3AEB613D-670D-4155-9997-3B2569EA0263}" destId="{AEE50D45-12C4-4227-8AD5-6160442DA6A6}" srcOrd="1" destOrd="0" presId="urn:microsoft.com/office/officeart/2005/8/layout/list1"/>
    <dgm:cxn modelId="{48EB626A-99E0-4BAF-809A-3B23F436D24C}" type="presParOf" srcId="{5A65F822-4E92-4B68-AC87-7CC4D487F04F}" destId="{A552084C-96C0-42FF-B5C7-85914A0F05A3}" srcOrd="17" destOrd="0" presId="urn:microsoft.com/office/officeart/2005/8/layout/list1"/>
    <dgm:cxn modelId="{CA1642B3-6646-4376-BCD6-4EAEB357DE64}" type="presParOf" srcId="{5A65F822-4E92-4B68-AC87-7CC4D487F04F}" destId="{2878FBD9-5835-49F0-A151-35DC476DF0EE}"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B363E0-FDA5-4A19-9B5B-A16E9113133F}"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endParaRPr lang="en-US"/>
        </a:p>
      </dgm:t>
    </dgm:pt>
    <dgm:pt modelId="{83E250C5-EFC5-4405-A55F-9CD157EA590C}">
      <dgm:prSet phldrT="[Text]"/>
      <dgm:spPr/>
      <dgm:t>
        <a:bodyPr/>
        <a:lstStyle/>
        <a:p>
          <a:r>
            <a:rPr lang="en-US" dirty="0"/>
            <a:t>One policy</a:t>
          </a:r>
        </a:p>
      </dgm:t>
    </dgm:pt>
    <dgm:pt modelId="{9E6B0EAA-E2E7-4F55-9C5E-160F90ABCD21}" type="parTrans" cxnId="{1CCF666D-01F2-4AC9-A4B8-EED8BDE50F81}">
      <dgm:prSet/>
      <dgm:spPr/>
      <dgm:t>
        <a:bodyPr/>
        <a:lstStyle/>
        <a:p>
          <a:endParaRPr lang="en-US"/>
        </a:p>
      </dgm:t>
    </dgm:pt>
    <dgm:pt modelId="{F46D81AD-E930-4935-9D24-990AE6B1A703}" type="sibTrans" cxnId="{1CCF666D-01F2-4AC9-A4B8-EED8BDE50F81}">
      <dgm:prSet/>
      <dgm:spPr/>
      <dgm:t>
        <a:bodyPr/>
        <a:lstStyle/>
        <a:p>
          <a:endParaRPr lang="en-US"/>
        </a:p>
      </dgm:t>
    </dgm:pt>
    <dgm:pt modelId="{75757C17-6C6E-4E55-929D-3C4F162EF426}">
      <dgm:prSet phldrT="[Text]"/>
      <dgm:spPr/>
      <dgm:t>
        <a:bodyPr/>
        <a:lstStyle/>
        <a:p>
          <a:r>
            <a:rPr lang="en-US" dirty="0"/>
            <a:t>Medicare Part A and Part B Services</a:t>
          </a:r>
        </a:p>
      </dgm:t>
    </dgm:pt>
    <dgm:pt modelId="{D24F579B-7976-4CA1-BAA7-0886130E72F9}" type="parTrans" cxnId="{2ED33D84-D313-4C6F-9753-F833101BB0CC}">
      <dgm:prSet/>
      <dgm:spPr/>
      <dgm:t>
        <a:bodyPr/>
        <a:lstStyle/>
        <a:p>
          <a:endParaRPr lang="en-US"/>
        </a:p>
      </dgm:t>
    </dgm:pt>
    <dgm:pt modelId="{BBCE34FF-033A-4339-9C31-326474A04F02}" type="sibTrans" cxnId="{2ED33D84-D313-4C6F-9753-F833101BB0CC}">
      <dgm:prSet/>
      <dgm:spPr/>
      <dgm:t>
        <a:bodyPr/>
        <a:lstStyle/>
        <a:p>
          <a:endParaRPr lang="en-US"/>
        </a:p>
      </dgm:t>
    </dgm:pt>
    <dgm:pt modelId="{1CE04EF2-01FA-43E2-9B01-E3050D1349A0}">
      <dgm:prSet phldrT="[Text]"/>
      <dgm:spPr/>
      <dgm:t>
        <a:bodyPr/>
        <a:lstStyle/>
        <a:p>
          <a:r>
            <a:rPr lang="en-US" dirty="0"/>
            <a:t>Prescription Drug Coverage</a:t>
          </a:r>
        </a:p>
      </dgm:t>
    </dgm:pt>
    <dgm:pt modelId="{D3D588F8-B77F-4962-A0CE-EDA463A3C89C}" type="parTrans" cxnId="{683790D2-346B-4FB6-B504-64E8707ADD9A}">
      <dgm:prSet/>
      <dgm:spPr/>
      <dgm:t>
        <a:bodyPr/>
        <a:lstStyle/>
        <a:p>
          <a:endParaRPr lang="en-US"/>
        </a:p>
      </dgm:t>
    </dgm:pt>
    <dgm:pt modelId="{9D5C1A37-D90F-4D83-AE6F-2C2516D9FE04}" type="sibTrans" cxnId="{683790D2-346B-4FB6-B504-64E8707ADD9A}">
      <dgm:prSet/>
      <dgm:spPr/>
      <dgm:t>
        <a:bodyPr/>
        <a:lstStyle/>
        <a:p>
          <a:endParaRPr lang="en-US"/>
        </a:p>
      </dgm:t>
    </dgm:pt>
    <dgm:pt modelId="{2840B957-70A9-49A1-83E1-A7DC27BEA3BD}">
      <dgm:prSet phldrT="[Text]"/>
      <dgm:spPr/>
      <dgm:t>
        <a:bodyPr/>
        <a:lstStyle/>
        <a:p>
          <a:r>
            <a:rPr lang="en-US" dirty="0"/>
            <a:t>Dental, Vision and Hearing</a:t>
          </a:r>
        </a:p>
      </dgm:t>
    </dgm:pt>
    <dgm:pt modelId="{6A458A08-5936-47C7-9C00-EAF1E3EE14D2}" type="parTrans" cxnId="{C57AFC0C-9A87-429A-87D2-80876DBCE97A}">
      <dgm:prSet/>
      <dgm:spPr/>
      <dgm:t>
        <a:bodyPr/>
        <a:lstStyle/>
        <a:p>
          <a:endParaRPr lang="en-US"/>
        </a:p>
      </dgm:t>
    </dgm:pt>
    <dgm:pt modelId="{7778D5C0-AA59-4427-BBA4-B29713DEA287}" type="sibTrans" cxnId="{C57AFC0C-9A87-429A-87D2-80876DBCE97A}">
      <dgm:prSet/>
      <dgm:spPr/>
      <dgm:t>
        <a:bodyPr/>
        <a:lstStyle/>
        <a:p>
          <a:endParaRPr lang="en-US"/>
        </a:p>
      </dgm:t>
    </dgm:pt>
    <dgm:pt modelId="{E85BC37B-F651-46B5-9385-180335BB6251}">
      <dgm:prSet phldrT="[Text]"/>
      <dgm:spPr/>
      <dgm:t>
        <a:bodyPr/>
        <a:lstStyle/>
        <a:p>
          <a:r>
            <a:rPr lang="en-US" dirty="0"/>
            <a:t>Wellness and Other Benefits</a:t>
          </a:r>
        </a:p>
      </dgm:t>
    </dgm:pt>
    <dgm:pt modelId="{AEA74F22-EEEF-4F1B-AC0D-F3F44E5EF2FE}" type="parTrans" cxnId="{AEF6B981-9B11-47F6-9425-EF69EB3A3353}">
      <dgm:prSet/>
      <dgm:spPr/>
      <dgm:t>
        <a:bodyPr/>
        <a:lstStyle/>
        <a:p>
          <a:endParaRPr lang="en-US"/>
        </a:p>
      </dgm:t>
    </dgm:pt>
    <dgm:pt modelId="{88A17C1C-6BF7-4967-90D7-08B9C8D47C1C}" type="sibTrans" cxnId="{AEF6B981-9B11-47F6-9425-EF69EB3A3353}">
      <dgm:prSet/>
      <dgm:spPr/>
      <dgm:t>
        <a:bodyPr/>
        <a:lstStyle/>
        <a:p>
          <a:endParaRPr lang="en-US"/>
        </a:p>
      </dgm:t>
    </dgm:pt>
    <dgm:pt modelId="{EF70439A-744B-411D-B929-AC086BADCAF0}" type="pres">
      <dgm:prSet presAssocID="{2AB363E0-FDA5-4A19-9B5B-A16E9113133F}" presName="diagram" presStyleCnt="0">
        <dgm:presLayoutVars>
          <dgm:chMax val="1"/>
          <dgm:dir/>
          <dgm:animLvl val="ctr"/>
          <dgm:resizeHandles val="exact"/>
        </dgm:presLayoutVars>
      </dgm:prSet>
      <dgm:spPr/>
    </dgm:pt>
    <dgm:pt modelId="{3A087107-8E89-43DA-9519-9FD36F266D61}" type="pres">
      <dgm:prSet presAssocID="{2AB363E0-FDA5-4A19-9B5B-A16E9113133F}" presName="matrix" presStyleCnt="0"/>
      <dgm:spPr/>
    </dgm:pt>
    <dgm:pt modelId="{84D5BBE0-F118-4FE1-847D-CF7048DB8675}" type="pres">
      <dgm:prSet presAssocID="{2AB363E0-FDA5-4A19-9B5B-A16E9113133F}" presName="tile1" presStyleLbl="node1" presStyleIdx="0" presStyleCnt="4"/>
      <dgm:spPr/>
    </dgm:pt>
    <dgm:pt modelId="{340BB216-2E10-40BE-9219-B447C1E6D94B}" type="pres">
      <dgm:prSet presAssocID="{2AB363E0-FDA5-4A19-9B5B-A16E9113133F}" presName="tile1text" presStyleLbl="node1" presStyleIdx="0" presStyleCnt="4">
        <dgm:presLayoutVars>
          <dgm:chMax val="0"/>
          <dgm:chPref val="0"/>
          <dgm:bulletEnabled val="1"/>
        </dgm:presLayoutVars>
      </dgm:prSet>
      <dgm:spPr/>
    </dgm:pt>
    <dgm:pt modelId="{F9813143-4B47-4A88-8E3F-CB98A5E96742}" type="pres">
      <dgm:prSet presAssocID="{2AB363E0-FDA5-4A19-9B5B-A16E9113133F}" presName="tile2" presStyleLbl="node1" presStyleIdx="1" presStyleCnt="4" custLinFactNeighborX="0" custLinFactNeighborY="974"/>
      <dgm:spPr/>
    </dgm:pt>
    <dgm:pt modelId="{9D1DFD40-5919-4E2E-BBE5-4EAFD0AACA59}" type="pres">
      <dgm:prSet presAssocID="{2AB363E0-FDA5-4A19-9B5B-A16E9113133F}" presName="tile2text" presStyleLbl="node1" presStyleIdx="1" presStyleCnt="4">
        <dgm:presLayoutVars>
          <dgm:chMax val="0"/>
          <dgm:chPref val="0"/>
          <dgm:bulletEnabled val="1"/>
        </dgm:presLayoutVars>
      </dgm:prSet>
      <dgm:spPr/>
    </dgm:pt>
    <dgm:pt modelId="{FD4360AA-DE0E-4B30-B0D1-EFDCAB68C1A3}" type="pres">
      <dgm:prSet presAssocID="{2AB363E0-FDA5-4A19-9B5B-A16E9113133F}" presName="tile3" presStyleLbl="node1" presStyleIdx="2" presStyleCnt="4"/>
      <dgm:spPr/>
    </dgm:pt>
    <dgm:pt modelId="{82E47E2C-E89F-44E4-A9FE-2D6E04D31EDE}" type="pres">
      <dgm:prSet presAssocID="{2AB363E0-FDA5-4A19-9B5B-A16E9113133F}" presName="tile3text" presStyleLbl="node1" presStyleIdx="2" presStyleCnt="4">
        <dgm:presLayoutVars>
          <dgm:chMax val="0"/>
          <dgm:chPref val="0"/>
          <dgm:bulletEnabled val="1"/>
        </dgm:presLayoutVars>
      </dgm:prSet>
      <dgm:spPr/>
    </dgm:pt>
    <dgm:pt modelId="{0C0EA89F-31A6-459C-B317-681052874663}" type="pres">
      <dgm:prSet presAssocID="{2AB363E0-FDA5-4A19-9B5B-A16E9113133F}" presName="tile4" presStyleLbl="node1" presStyleIdx="3" presStyleCnt="4"/>
      <dgm:spPr/>
    </dgm:pt>
    <dgm:pt modelId="{DD586390-8C5B-4BD1-8D22-98A6CEE5D031}" type="pres">
      <dgm:prSet presAssocID="{2AB363E0-FDA5-4A19-9B5B-A16E9113133F}" presName="tile4text" presStyleLbl="node1" presStyleIdx="3" presStyleCnt="4">
        <dgm:presLayoutVars>
          <dgm:chMax val="0"/>
          <dgm:chPref val="0"/>
          <dgm:bulletEnabled val="1"/>
        </dgm:presLayoutVars>
      </dgm:prSet>
      <dgm:spPr/>
    </dgm:pt>
    <dgm:pt modelId="{B274D177-9230-495C-9678-DC661AC806F7}" type="pres">
      <dgm:prSet presAssocID="{2AB363E0-FDA5-4A19-9B5B-A16E9113133F}" presName="centerTile" presStyleLbl="fgShp" presStyleIdx="0" presStyleCnt="1">
        <dgm:presLayoutVars>
          <dgm:chMax val="0"/>
          <dgm:chPref val="0"/>
        </dgm:presLayoutVars>
      </dgm:prSet>
      <dgm:spPr/>
    </dgm:pt>
  </dgm:ptLst>
  <dgm:cxnLst>
    <dgm:cxn modelId="{F98A1101-F7B7-4EC6-AEE2-62A24496FB09}" type="presOf" srcId="{75757C17-6C6E-4E55-929D-3C4F162EF426}" destId="{84D5BBE0-F118-4FE1-847D-CF7048DB8675}" srcOrd="0" destOrd="0" presId="urn:microsoft.com/office/officeart/2005/8/layout/matrix1"/>
    <dgm:cxn modelId="{F7167E06-5431-4CD7-99D3-EB55D680E198}" type="presOf" srcId="{2840B957-70A9-49A1-83E1-A7DC27BEA3BD}" destId="{FD4360AA-DE0E-4B30-B0D1-EFDCAB68C1A3}" srcOrd="0" destOrd="0" presId="urn:microsoft.com/office/officeart/2005/8/layout/matrix1"/>
    <dgm:cxn modelId="{C57AFC0C-9A87-429A-87D2-80876DBCE97A}" srcId="{83E250C5-EFC5-4405-A55F-9CD157EA590C}" destId="{2840B957-70A9-49A1-83E1-A7DC27BEA3BD}" srcOrd="2" destOrd="0" parTransId="{6A458A08-5936-47C7-9C00-EAF1E3EE14D2}" sibTransId="{7778D5C0-AA59-4427-BBA4-B29713DEA287}"/>
    <dgm:cxn modelId="{72AB1A32-B216-477E-89CC-7D40AACC4E27}" type="presOf" srcId="{E85BC37B-F651-46B5-9385-180335BB6251}" destId="{DD586390-8C5B-4BD1-8D22-98A6CEE5D031}" srcOrd="1" destOrd="0" presId="urn:microsoft.com/office/officeart/2005/8/layout/matrix1"/>
    <dgm:cxn modelId="{336BA840-AB01-4E47-91F5-C47065C1BE4A}" type="presOf" srcId="{2840B957-70A9-49A1-83E1-A7DC27BEA3BD}" destId="{82E47E2C-E89F-44E4-A9FE-2D6E04D31EDE}" srcOrd="1" destOrd="0" presId="urn:microsoft.com/office/officeart/2005/8/layout/matrix1"/>
    <dgm:cxn modelId="{BB551E6C-B1C3-418F-B368-B72C3CD7FE90}" type="presOf" srcId="{83E250C5-EFC5-4405-A55F-9CD157EA590C}" destId="{B274D177-9230-495C-9678-DC661AC806F7}" srcOrd="0" destOrd="0" presId="urn:microsoft.com/office/officeart/2005/8/layout/matrix1"/>
    <dgm:cxn modelId="{1CCF666D-01F2-4AC9-A4B8-EED8BDE50F81}" srcId="{2AB363E0-FDA5-4A19-9B5B-A16E9113133F}" destId="{83E250C5-EFC5-4405-A55F-9CD157EA590C}" srcOrd="0" destOrd="0" parTransId="{9E6B0EAA-E2E7-4F55-9C5E-160F90ABCD21}" sibTransId="{F46D81AD-E930-4935-9D24-990AE6B1A703}"/>
    <dgm:cxn modelId="{4F8C7570-18A6-41B7-86C5-B41F2B5C4CF5}" type="presOf" srcId="{1CE04EF2-01FA-43E2-9B01-E3050D1349A0}" destId="{F9813143-4B47-4A88-8E3F-CB98A5E96742}" srcOrd="0" destOrd="0" presId="urn:microsoft.com/office/officeart/2005/8/layout/matrix1"/>
    <dgm:cxn modelId="{AEF6B981-9B11-47F6-9425-EF69EB3A3353}" srcId="{83E250C5-EFC5-4405-A55F-9CD157EA590C}" destId="{E85BC37B-F651-46B5-9385-180335BB6251}" srcOrd="3" destOrd="0" parTransId="{AEA74F22-EEEF-4F1B-AC0D-F3F44E5EF2FE}" sibTransId="{88A17C1C-6BF7-4967-90D7-08B9C8D47C1C}"/>
    <dgm:cxn modelId="{2ED33D84-D313-4C6F-9753-F833101BB0CC}" srcId="{83E250C5-EFC5-4405-A55F-9CD157EA590C}" destId="{75757C17-6C6E-4E55-929D-3C4F162EF426}" srcOrd="0" destOrd="0" parTransId="{D24F579B-7976-4CA1-BAA7-0886130E72F9}" sibTransId="{BBCE34FF-033A-4339-9C31-326474A04F02}"/>
    <dgm:cxn modelId="{39446AAF-9AA9-46D1-83A3-5B4AEB276BD7}" type="presOf" srcId="{75757C17-6C6E-4E55-929D-3C4F162EF426}" destId="{340BB216-2E10-40BE-9219-B447C1E6D94B}" srcOrd="1" destOrd="0" presId="urn:microsoft.com/office/officeart/2005/8/layout/matrix1"/>
    <dgm:cxn modelId="{C2F74BCA-9447-483B-872D-7F22443FE658}" type="presOf" srcId="{E85BC37B-F651-46B5-9385-180335BB6251}" destId="{0C0EA89F-31A6-459C-B317-681052874663}" srcOrd="0" destOrd="0" presId="urn:microsoft.com/office/officeart/2005/8/layout/matrix1"/>
    <dgm:cxn modelId="{683790D2-346B-4FB6-B504-64E8707ADD9A}" srcId="{83E250C5-EFC5-4405-A55F-9CD157EA590C}" destId="{1CE04EF2-01FA-43E2-9B01-E3050D1349A0}" srcOrd="1" destOrd="0" parTransId="{D3D588F8-B77F-4962-A0CE-EDA463A3C89C}" sibTransId="{9D5C1A37-D90F-4D83-AE6F-2C2516D9FE04}"/>
    <dgm:cxn modelId="{D0BD79E7-D336-4D6D-9F76-8C4752446E94}" type="presOf" srcId="{1CE04EF2-01FA-43E2-9B01-E3050D1349A0}" destId="{9D1DFD40-5919-4E2E-BBE5-4EAFD0AACA59}" srcOrd="1" destOrd="0" presId="urn:microsoft.com/office/officeart/2005/8/layout/matrix1"/>
    <dgm:cxn modelId="{8DBCFDF0-60EF-404D-B8D0-6568527B71C0}" type="presOf" srcId="{2AB363E0-FDA5-4A19-9B5B-A16E9113133F}" destId="{EF70439A-744B-411D-B929-AC086BADCAF0}" srcOrd="0" destOrd="0" presId="urn:microsoft.com/office/officeart/2005/8/layout/matrix1"/>
    <dgm:cxn modelId="{ED817B9C-5B6B-421B-956D-C654B5B15109}" type="presParOf" srcId="{EF70439A-744B-411D-B929-AC086BADCAF0}" destId="{3A087107-8E89-43DA-9519-9FD36F266D61}" srcOrd="0" destOrd="0" presId="urn:microsoft.com/office/officeart/2005/8/layout/matrix1"/>
    <dgm:cxn modelId="{7ACD3C08-94A1-49DB-A5B7-1AE98F4019E4}" type="presParOf" srcId="{3A087107-8E89-43DA-9519-9FD36F266D61}" destId="{84D5BBE0-F118-4FE1-847D-CF7048DB8675}" srcOrd="0" destOrd="0" presId="urn:microsoft.com/office/officeart/2005/8/layout/matrix1"/>
    <dgm:cxn modelId="{9BADEFA3-FD9B-40F1-9E74-B089745E27C6}" type="presParOf" srcId="{3A087107-8E89-43DA-9519-9FD36F266D61}" destId="{340BB216-2E10-40BE-9219-B447C1E6D94B}" srcOrd="1" destOrd="0" presId="urn:microsoft.com/office/officeart/2005/8/layout/matrix1"/>
    <dgm:cxn modelId="{E34994A7-305F-479F-844F-C4FA6C1735C2}" type="presParOf" srcId="{3A087107-8E89-43DA-9519-9FD36F266D61}" destId="{F9813143-4B47-4A88-8E3F-CB98A5E96742}" srcOrd="2" destOrd="0" presId="urn:microsoft.com/office/officeart/2005/8/layout/matrix1"/>
    <dgm:cxn modelId="{9697CB60-153A-4324-95BC-F22BF4623570}" type="presParOf" srcId="{3A087107-8E89-43DA-9519-9FD36F266D61}" destId="{9D1DFD40-5919-4E2E-BBE5-4EAFD0AACA59}" srcOrd="3" destOrd="0" presId="urn:microsoft.com/office/officeart/2005/8/layout/matrix1"/>
    <dgm:cxn modelId="{4BE540AE-FAFE-42AE-8D86-7875E17FBFCD}" type="presParOf" srcId="{3A087107-8E89-43DA-9519-9FD36F266D61}" destId="{FD4360AA-DE0E-4B30-B0D1-EFDCAB68C1A3}" srcOrd="4" destOrd="0" presId="urn:microsoft.com/office/officeart/2005/8/layout/matrix1"/>
    <dgm:cxn modelId="{6F3AB5AD-E1FC-4C05-9868-F5065DEE2802}" type="presParOf" srcId="{3A087107-8E89-43DA-9519-9FD36F266D61}" destId="{82E47E2C-E89F-44E4-A9FE-2D6E04D31EDE}" srcOrd="5" destOrd="0" presId="urn:microsoft.com/office/officeart/2005/8/layout/matrix1"/>
    <dgm:cxn modelId="{DE1030DF-D4A6-47B2-B9D7-5DCC743DBC71}" type="presParOf" srcId="{3A087107-8E89-43DA-9519-9FD36F266D61}" destId="{0C0EA89F-31A6-459C-B317-681052874663}" srcOrd="6" destOrd="0" presId="urn:microsoft.com/office/officeart/2005/8/layout/matrix1"/>
    <dgm:cxn modelId="{B4A86D15-58E0-4250-9077-909C4988DE40}" type="presParOf" srcId="{3A087107-8E89-43DA-9519-9FD36F266D61}" destId="{DD586390-8C5B-4BD1-8D22-98A6CEE5D031}" srcOrd="7" destOrd="0" presId="urn:microsoft.com/office/officeart/2005/8/layout/matrix1"/>
    <dgm:cxn modelId="{34AAD9F3-8ADA-4697-9867-30FBE155D0E5}" type="presParOf" srcId="{EF70439A-744B-411D-B929-AC086BADCAF0}" destId="{B274D177-9230-495C-9678-DC661AC806F7}"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F21F3F-AB60-4156-82E8-7217BA2C03B1}">
      <dsp:nvSpPr>
        <dsp:cNvPr id="0" name=""/>
        <dsp:cNvSpPr/>
      </dsp:nvSpPr>
      <dsp:spPr>
        <a:xfrm>
          <a:off x="2397478" y="663958"/>
          <a:ext cx="1509048" cy="15090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B7E424E-6E9A-42C1-8051-D3F0AA86F86E}">
      <dsp:nvSpPr>
        <dsp:cNvPr id="0" name=""/>
        <dsp:cNvSpPr/>
      </dsp:nvSpPr>
      <dsp:spPr>
        <a:xfrm>
          <a:off x="996219" y="2188697"/>
          <a:ext cx="4311566" cy="646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defRPr b="1"/>
          </a:pPr>
          <a:r>
            <a:rPr lang="en-US" sz="3600" kern="1200" dirty="0"/>
            <a:t>Health Plans</a:t>
          </a:r>
        </a:p>
      </dsp:txBody>
      <dsp:txXfrm>
        <a:off x="996219" y="2188697"/>
        <a:ext cx="4311566" cy="646734"/>
      </dsp:txXfrm>
    </dsp:sp>
    <dsp:sp modelId="{DB13F7F2-1220-476E-B257-D9FFCD9ED591}">
      <dsp:nvSpPr>
        <dsp:cNvPr id="0" name=""/>
        <dsp:cNvSpPr/>
      </dsp:nvSpPr>
      <dsp:spPr>
        <a:xfrm>
          <a:off x="506813" y="2818445"/>
          <a:ext cx="5574855" cy="5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t>Premiums </a:t>
          </a:r>
          <a:r>
            <a:rPr lang="en-US" sz="1700" b="1" kern="1200" dirty="0"/>
            <a:t>will</a:t>
          </a:r>
          <a:r>
            <a:rPr lang="en-US" sz="1700" kern="1200" dirty="0"/>
            <a:t> increase for both </a:t>
          </a:r>
          <a:r>
            <a:rPr lang="en-US" sz="1700" kern="1200" dirty="0" err="1"/>
            <a:t>UIChoice</a:t>
          </a:r>
          <a:r>
            <a:rPr lang="en-US" sz="1700" kern="1200" dirty="0"/>
            <a:t> and </a:t>
          </a:r>
          <a:r>
            <a:rPr lang="en-US" sz="1700" kern="1200" dirty="0" err="1"/>
            <a:t>UISelect</a:t>
          </a:r>
          <a:endParaRPr lang="en-US" sz="1700" kern="1200" dirty="0"/>
        </a:p>
        <a:p>
          <a:pPr marL="0" lvl="0" indent="0" algn="ctr" defTabSz="755650">
            <a:lnSpc>
              <a:spcPct val="100000"/>
            </a:lnSpc>
            <a:spcBef>
              <a:spcPct val="0"/>
            </a:spcBef>
            <a:spcAft>
              <a:spcPct val="35000"/>
            </a:spcAft>
            <a:buNone/>
          </a:pPr>
          <a:r>
            <a:rPr lang="en-US" sz="1700" kern="1200" dirty="0"/>
            <a:t>Plan coverage </a:t>
          </a:r>
          <a:r>
            <a:rPr lang="en-US" sz="1700" b="1" kern="1200" dirty="0"/>
            <a:t>will</a:t>
          </a:r>
          <a:r>
            <a:rPr lang="en-US" sz="1700" kern="1200" dirty="0"/>
            <a:t> change for </a:t>
          </a:r>
          <a:r>
            <a:rPr lang="en-US" sz="1700" kern="1200" dirty="0" err="1"/>
            <a:t>UISelect</a:t>
          </a:r>
          <a:r>
            <a:rPr lang="en-US" sz="1700" kern="1200" dirty="0"/>
            <a:t> in 2024</a:t>
          </a:r>
        </a:p>
        <a:p>
          <a:pPr marL="0" lvl="0" indent="0" algn="ctr" defTabSz="755650">
            <a:lnSpc>
              <a:spcPct val="100000"/>
            </a:lnSpc>
            <a:spcBef>
              <a:spcPct val="0"/>
            </a:spcBef>
            <a:spcAft>
              <a:spcPct val="35000"/>
            </a:spcAft>
            <a:buNone/>
          </a:pPr>
          <a:r>
            <a:rPr lang="en-US" sz="1700" kern="1200" dirty="0"/>
            <a:t>-</a:t>
          </a:r>
        </a:p>
        <a:p>
          <a:pPr marL="0" lvl="0" indent="0" algn="ctr" defTabSz="755650">
            <a:lnSpc>
              <a:spcPct val="100000"/>
            </a:lnSpc>
            <a:spcBef>
              <a:spcPct val="0"/>
            </a:spcBef>
            <a:spcAft>
              <a:spcPct val="35000"/>
            </a:spcAft>
            <a:buNone/>
          </a:pPr>
          <a:r>
            <a:rPr lang="en-US" sz="1700" kern="1200" dirty="0"/>
            <a:t>UI contribution for eligible retirees remains at $288</a:t>
          </a:r>
        </a:p>
        <a:p>
          <a:pPr marL="0" lvl="0" indent="0" algn="ctr" defTabSz="755650">
            <a:lnSpc>
              <a:spcPct val="100000"/>
            </a:lnSpc>
            <a:spcBef>
              <a:spcPct val="0"/>
            </a:spcBef>
            <a:spcAft>
              <a:spcPct val="35000"/>
            </a:spcAft>
            <a:buNone/>
          </a:pPr>
          <a:endParaRPr lang="en-US" sz="1700" kern="1200" dirty="0"/>
        </a:p>
      </dsp:txBody>
      <dsp:txXfrm>
        <a:off x="506813" y="2818445"/>
        <a:ext cx="5574855" cy="5822"/>
      </dsp:txXfrm>
    </dsp:sp>
    <dsp:sp modelId="{B96571D2-6A88-49C0-BAB0-6B5DF5634C96}">
      <dsp:nvSpPr>
        <dsp:cNvPr id="0" name=""/>
        <dsp:cNvSpPr/>
      </dsp:nvSpPr>
      <dsp:spPr>
        <a:xfrm>
          <a:off x="8099436" y="593963"/>
          <a:ext cx="1509048" cy="15090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765C72-22E0-4E1A-AE74-D60042D7FDFB}">
      <dsp:nvSpPr>
        <dsp:cNvPr id="0" name=""/>
        <dsp:cNvSpPr/>
      </dsp:nvSpPr>
      <dsp:spPr>
        <a:xfrm>
          <a:off x="6698201" y="2134852"/>
          <a:ext cx="4311566" cy="646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defRPr b="1"/>
          </a:pPr>
          <a:r>
            <a:rPr lang="en-US" sz="3600" kern="1200" dirty="0"/>
            <a:t>Dental Plan</a:t>
          </a:r>
        </a:p>
      </dsp:txBody>
      <dsp:txXfrm>
        <a:off x="6698201" y="2134852"/>
        <a:ext cx="4311566" cy="646734"/>
      </dsp:txXfrm>
    </dsp:sp>
    <dsp:sp modelId="{41623832-79FC-4840-A936-84ED0C195298}">
      <dsp:nvSpPr>
        <dsp:cNvPr id="0" name=""/>
        <dsp:cNvSpPr/>
      </dsp:nvSpPr>
      <dsp:spPr>
        <a:xfrm>
          <a:off x="7058529" y="2958466"/>
          <a:ext cx="4340324" cy="73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t>Premiums </a:t>
          </a:r>
          <a:r>
            <a:rPr lang="en-US" sz="1700" b="1" kern="1200" dirty="0"/>
            <a:t>will </a:t>
          </a:r>
          <a:r>
            <a:rPr lang="en-US" sz="1700" kern="1200" dirty="0"/>
            <a:t>increase for Dental II</a:t>
          </a:r>
        </a:p>
        <a:p>
          <a:pPr marL="0" lvl="0" indent="0" algn="ctr" defTabSz="755650">
            <a:lnSpc>
              <a:spcPct val="100000"/>
            </a:lnSpc>
            <a:spcBef>
              <a:spcPct val="0"/>
            </a:spcBef>
            <a:spcAft>
              <a:spcPct val="35000"/>
            </a:spcAft>
            <a:buNone/>
          </a:pPr>
          <a:r>
            <a:rPr lang="en-US" sz="1700" kern="1200" dirty="0"/>
            <a:t>Plan </a:t>
          </a:r>
          <a:r>
            <a:rPr lang="en-US" sz="1700" kern="1200"/>
            <a:t>coverage </a:t>
          </a:r>
          <a:r>
            <a:rPr lang="en-US" sz="1700" b="1" kern="1200"/>
            <a:t>will not </a:t>
          </a:r>
          <a:r>
            <a:rPr lang="en-US" sz="1700" kern="1200"/>
            <a:t>change </a:t>
          </a:r>
          <a:endParaRPr lang="en-US" sz="1700" kern="1200" dirty="0"/>
        </a:p>
      </dsp:txBody>
      <dsp:txXfrm>
        <a:off x="7058529" y="2958466"/>
        <a:ext cx="4340324" cy="738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B8CD96-8DF8-43C0-AFAB-5CAD2D37D939}">
      <dsp:nvSpPr>
        <dsp:cNvPr id="0" name=""/>
        <dsp:cNvSpPr/>
      </dsp:nvSpPr>
      <dsp:spPr>
        <a:xfrm>
          <a:off x="224608" y="1341042"/>
          <a:ext cx="1335915" cy="1335915"/>
        </a:xfrm>
        <a:prstGeom prst="ellipse">
          <a:avLst/>
        </a:prstGeom>
        <a:solidFill>
          <a:schemeClr val="tx1"/>
        </a:solidFill>
        <a:ln>
          <a:noFill/>
        </a:ln>
        <a:effectLst>
          <a:outerShdw blurRad="50800" dist="38100" dir="2700000" algn="tl" rotWithShape="0">
            <a:prstClr val="black">
              <a:alpha val="40000"/>
            </a:prstClr>
          </a:outerShdw>
        </a:effectLst>
      </dsp:spPr>
      <dsp:style>
        <a:lnRef idx="0">
          <a:scrgbClr r="0" g="0" b="0"/>
        </a:lnRef>
        <a:fillRef idx="1">
          <a:scrgbClr r="0" g="0" b="0"/>
        </a:fillRef>
        <a:effectRef idx="0">
          <a:scrgbClr r="0" g="0" b="0"/>
        </a:effectRef>
        <a:fontRef idx="minor"/>
      </dsp:style>
    </dsp:sp>
    <dsp:sp modelId="{C964852E-C0C1-47DB-8A5B-EAA53B340437}">
      <dsp:nvSpPr>
        <dsp:cNvPr id="0" name=""/>
        <dsp:cNvSpPr/>
      </dsp:nvSpPr>
      <dsp:spPr>
        <a:xfrm>
          <a:off x="505150" y="1621584"/>
          <a:ext cx="774830" cy="774830"/>
        </a:xfrm>
        <a:prstGeom prst="rect">
          <a:avLst/>
        </a:prstGeom>
        <a:blipFill>
          <a:blip xmlns:r="http://schemas.openxmlformats.org/officeDocument/2006/relationships" r:embed="rId1">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F4D73F-6B6F-4CE1-98BC-54F7E31DA5E8}">
      <dsp:nvSpPr>
        <dsp:cNvPr id="0" name=""/>
        <dsp:cNvSpPr/>
      </dsp:nvSpPr>
      <dsp:spPr>
        <a:xfrm>
          <a:off x="1889096" y="1122393"/>
          <a:ext cx="3099850" cy="1560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244600">
            <a:lnSpc>
              <a:spcPct val="100000"/>
            </a:lnSpc>
            <a:spcBef>
              <a:spcPct val="0"/>
            </a:spcBef>
            <a:spcAft>
              <a:spcPct val="35000"/>
            </a:spcAft>
            <a:buNone/>
          </a:pPr>
          <a:r>
            <a:rPr lang="en-US" sz="2800" kern="1200" dirty="0"/>
            <a:t>Review the 2024 information mailed to your home or our website</a:t>
          </a:r>
          <a:endParaRPr lang="en-US" sz="1500" kern="1200" dirty="0"/>
        </a:p>
      </dsp:txBody>
      <dsp:txXfrm>
        <a:off x="1889096" y="1122393"/>
        <a:ext cx="3099850" cy="1560161"/>
      </dsp:txXfrm>
    </dsp:sp>
    <dsp:sp modelId="{E1360E6D-8864-4D7A-A5EB-A3B4A2228B14}">
      <dsp:nvSpPr>
        <dsp:cNvPr id="0" name=""/>
        <dsp:cNvSpPr/>
      </dsp:nvSpPr>
      <dsp:spPr>
        <a:xfrm>
          <a:off x="5519866" y="1341042"/>
          <a:ext cx="1335915" cy="1335915"/>
        </a:xfrm>
        <a:prstGeom prst="ellipse">
          <a:avLst/>
        </a:prstGeom>
        <a:solidFill>
          <a:schemeClr val="tx1"/>
        </a:solidFill>
        <a:ln>
          <a:noFill/>
        </a:ln>
        <a:effectLst>
          <a:outerShdw blurRad="50800" dist="38100" dir="2700000" algn="tl" rotWithShape="0">
            <a:prstClr val="black">
              <a:alpha val="40000"/>
            </a:prstClr>
          </a:outerShdw>
        </a:effectLst>
      </dsp:spPr>
      <dsp:style>
        <a:lnRef idx="0">
          <a:scrgbClr r="0" g="0" b="0"/>
        </a:lnRef>
        <a:fillRef idx="1">
          <a:scrgbClr r="0" g="0" b="0"/>
        </a:fillRef>
        <a:effectRef idx="0">
          <a:scrgbClr r="0" g="0" b="0"/>
        </a:effectRef>
        <a:fontRef idx="minor"/>
      </dsp:style>
    </dsp:sp>
    <dsp:sp modelId="{322428ED-B207-4F0B-BE93-A7A39D17A015}">
      <dsp:nvSpPr>
        <dsp:cNvPr id="0" name=""/>
        <dsp:cNvSpPr/>
      </dsp:nvSpPr>
      <dsp:spPr>
        <a:xfrm>
          <a:off x="5800408" y="1621584"/>
          <a:ext cx="774830" cy="774830"/>
        </a:xfrm>
        <a:prstGeom prst="rect">
          <a:avLst/>
        </a:prstGeom>
        <a:blipFill>
          <a:blip xmlns:r="http://schemas.openxmlformats.org/officeDocument/2006/relationships" r:embed="rId3">
            <a:duotone>
              <a:schemeClr val="accent3">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7A5ED2-6554-479C-8A7E-89D7384D1A11}">
      <dsp:nvSpPr>
        <dsp:cNvPr id="0" name=""/>
        <dsp:cNvSpPr/>
      </dsp:nvSpPr>
      <dsp:spPr>
        <a:xfrm>
          <a:off x="7142049" y="1110223"/>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dirty="0"/>
            <a:t>Determine what changes you may want to make for 2024 </a:t>
          </a:r>
        </a:p>
      </dsp:txBody>
      <dsp:txXfrm>
        <a:off x="7142049" y="1110223"/>
        <a:ext cx="3148942" cy="13359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80C58-CB73-4561-AC3F-994CF11962DC}">
      <dsp:nvSpPr>
        <dsp:cNvPr id="0" name=""/>
        <dsp:cNvSpPr/>
      </dsp:nvSpPr>
      <dsp:spPr>
        <a:xfrm>
          <a:off x="0" y="228611"/>
          <a:ext cx="7312025" cy="542587"/>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7494" tIns="270764" rIns="567494" bIns="92456" numCol="1" spcCol="1270" anchor="t" anchorCtr="0">
          <a:noAutofit/>
        </a:bodyPr>
        <a:lstStyle/>
        <a:p>
          <a:pPr marL="114300" lvl="1" indent="-114300" algn="l" defTabSz="577850">
            <a:lnSpc>
              <a:spcPct val="90000"/>
            </a:lnSpc>
            <a:spcBef>
              <a:spcPct val="0"/>
            </a:spcBef>
            <a:spcAft>
              <a:spcPct val="15000"/>
            </a:spcAft>
            <a:buChar char="•"/>
          </a:pPr>
          <a:r>
            <a:rPr lang="en-US" sz="1300" b="1" kern="1200" dirty="0"/>
            <a:t>Inpatient hospitalization</a:t>
          </a:r>
        </a:p>
      </dsp:txBody>
      <dsp:txXfrm>
        <a:off x="0" y="228611"/>
        <a:ext cx="7312025" cy="542587"/>
      </dsp:txXfrm>
    </dsp:sp>
    <dsp:sp modelId="{011DDF06-E355-43EE-9AF0-049ABC468253}">
      <dsp:nvSpPr>
        <dsp:cNvPr id="0" name=""/>
        <dsp:cNvSpPr/>
      </dsp:nvSpPr>
      <dsp:spPr>
        <a:xfrm>
          <a:off x="365601" y="36731"/>
          <a:ext cx="5118417" cy="38376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3464" tIns="0" rIns="193464" bIns="0" numCol="1" spcCol="1270" anchor="ctr" anchorCtr="0">
          <a:noAutofit/>
        </a:bodyPr>
        <a:lstStyle/>
        <a:p>
          <a:pPr marL="0" lvl="0" indent="0" algn="l" defTabSz="577850">
            <a:lnSpc>
              <a:spcPct val="90000"/>
            </a:lnSpc>
            <a:spcBef>
              <a:spcPct val="0"/>
            </a:spcBef>
            <a:spcAft>
              <a:spcPct val="35000"/>
            </a:spcAft>
            <a:buNone/>
          </a:pPr>
          <a:r>
            <a:rPr lang="en-US" sz="1300" b="1" kern="1200"/>
            <a:t>Medicare Part A</a:t>
          </a:r>
          <a:endParaRPr lang="en-US" sz="1300" b="1" kern="1200" dirty="0"/>
        </a:p>
      </dsp:txBody>
      <dsp:txXfrm>
        <a:off x="384335" y="55465"/>
        <a:ext cx="5080949" cy="346292"/>
      </dsp:txXfrm>
    </dsp:sp>
    <dsp:sp modelId="{AD4A9773-8969-4B65-BC98-4ECB10C4BDEA}">
      <dsp:nvSpPr>
        <dsp:cNvPr id="0" name=""/>
        <dsp:cNvSpPr/>
      </dsp:nvSpPr>
      <dsp:spPr>
        <a:xfrm>
          <a:off x="0" y="1033279"/>
          <a:ext cx="7312025" cy="542587"/>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7494" tIns="270764" rIns="567494" bIns="92456" numCol="1" spcCol="1270" anchor="t" anchorCtr="0">
          <a:noAutofit/>
        </a:bodyPr>
        <a:lstStyle/>
        <a:p>
          <a:pPr marL="114300" lvl="1" indent="-114300" algn="l" defTabSz="577850">
            <a:lnSpc>
              <a:spcPct val="90000"/>
            </a:lnSpc>
            <a:spcBef>
              <a:spcPct val="0"/>
            </a:spcBef>
            <a:spcAft>
              <a:spcPct val="15000"/>
            </a:spcAft>
            <a:buChar char="•"/>
          </a:pPr>
          <a:r>
            <a:rPr lang="en-US" sz="1300" b="1" kern="1200" dirty="0"/>
            <a:t>Provider and outpatient services</a:t>
          </a:r>
        </a:p>
      </dsp:txBody>
      <dsp:txXfrm>
        <a:off x="0" y="1033279"/>
        <a:ext cx="7312025" cy="542587"/>
      </dsp:txXfrm>
    </dsp:sp>
    <dsp:sp modelId="{E2DC82DB-3A69-4F13-B6F7-34D523D8CC11}">
      <dsp:nvSpPr>
        <dsp:cNvPr id="0" name=""/>
        <dsp:cNvSpPr/>
      </dsp:nvSpPr>
      <dsp:spPr>
        <a:xfrm>
          <a:off x="365601" y="841398"/>
          <a:ext cx="5118417" cy="38376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3464" tIns="0" rIns="193464" bIns="0" numCol="1" spcCol="1270" anchor="ctr" anchorCtr="0">
          <a:noAutofit/>
        </a:bodyPr>
        <a:lstStyle/>
        <a:p>
          <a:pPr marL="0" lvl="0" indent="0" algn="l" defTabSz="577850">
            <a:lnSpc>
              <a:spcPct val="90000"/>
            </a:lnSpc>
            <a:spcBef>
              <a:spcPct val="0"/>
            </a:spcBef>
            <a:spcAft>
              <a:spcPct val="35000"/>
            </a:spcAft>
            <a:buNone/>
          </a:pPr>
          <a:r>
            <a:rPr lang="en-US" sz="1300" b="1" kern="1200"/>
            <a:t>Medicare Part B</a:t>
          </a:r>
          <a:endParaRPr lang="en-US" sz="1300" b="1" kern="1200" dirty="0"/>
        </a:p>
      </dsp:txBody>
      <dsp:txXfrm>
        <a:off x="384335" y="860132"/>
        <a:ext cx="5080949" cy="346292"/>
      </dsp:txXfrm>
    </dsp:sp>
    <dsp:sp modelId="{25A9EBA1-6431-47F1-9FAA-CB2FC2649C88}">
      <dsp:nvSpPr>
        <dsp:cNvPr id="0" name=""/>
        <dsp:cNvSpPr/>
      </dsp:nvSpPr>
      <dsp:spPr>
        <a:xfrm>
          <a:off x="0" y="1837946"/>
          <a:ext cx="7312025" cy="94185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7494" tIns="270764" rIns="567494" bIns="92456" numCol="1" spcCol="1270" anchor="t" anchorCtr="0">
          <a:noAutofit/>
        </a:bodyPr>
        <a:lstStyle/>
        <a:p>
          <a:pPr marL="114300" lvl="1" indent="-114300" algn="l" defTabSz="577850">
            <a:lnSpc>
              <a:spcPct val="90000"/>
            </a:lnSpc>
            <a:spcBef>
              <a:spcPct val="0"/>
            </a:spcBef>
            <a:spcAft>
              <a:spcPct val="15000"/>
            </a:spcAft>
            <a:buChar char="•"/>
          </a:pPr>
          <a:r>
            <a:rPr lang="en-US" sz="1300" b="1" kern="1200" dirty="0"/>
            <a:t>Typically covers some/all Medicare A &amp; B deductibles and co-insurances</a:t>
          </a:r>
        </a:p>
        <a:p>
          <a:pPr marL="114300" lvl="1" indent="-114300" algn="l" defTabSz="577850">
            <a:lnSpc>
              <a:spcPct val="90000"/>
            </a:lnSpc>
            <a:spcBef>
              <a:spcPct val="0"/>
            </a:spcBef>
            <a:spcAft>
              <a:spcPct val="15000"/>
            </a:spcAft>
            <a:buChar char="•"/>
          </a:pPr>
          <a:r>
            <a:rPr lang="en-US" sz="1300" b="1" kern="1200" dirty="0"/>
            <a:t>Standardized benefit plans sold by private insurance companies</a:t>
          </a:r>
        </a:p>
        <a:p>
          <a:pPr marL="114300" lvl="1" indent="-114300" algn="l" defTabSz="577850">
            <a:lnSpc>
              <a:spcPct val="90000"/>
            </a:lnSpc>
            <a:spcBef>
              <a:spcPct val="0"/>
            </a:spcBef>
            <a:spcAft>
              <a:spcPct val="15000"/>
            </a:spcAft>
            <a:buChar char="•"/>
          </a:pPr>
          <a:r>
            <a:rPr lang="en-US" sz="1300" b="1" kern="1200" dirty="0"/>
            <a:t>Guaranteed renewable with payment of premium</a:t>
          </a:r>
        </a:p>
      </dsp:txBody>
      <dsp:txXfrm>
        <a:off x="0" y="1837946"/>
        <a:ext cx="7312025" cy="941850"/>
      </dsp:txXfrm>
    </dsp:sp>
    <dsp:sp modelId="{5E27DD85-E032-4899-A64C-155D07299900}">
      <dsp:nvSpPr>
        <dsp:cNvPr id="0" name=""/>
        <dsp:cNvSpPr/>
      </dsp:nvSpPr>
      <dsp:spPr>
        <a:xfrm>
          <a:off x="356724" y="1691457"/>
          <a:ext cx="5118417" cy="38376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3464" tIns="0" rIns="193464" bIns="0" numCol="1" spcCol="1270" anchor="ctr" anchorCtr="0">
          <a:noAutofit/>
        </a:bodyPr>
        <a:lstStyle/>
        <a:p>
          <a:pPr marL="0" lvl="0" indent="0" algn="l" defTabSz="577850">
            <a:lnSpc>
              <a:spcPct val="90000"/>
            </a:lnSpc>
            <a:spcBef>
              <a:spcPct val="0"/>
            </a:spcBef>
            <a:spcAft>
              <a:spcPct val="35000"/>
            </a:spcAft>
            <a:buNone/>
          </a:pPr>
          <a:r>
            <a:rPr lang="en-US" sz="1300" b="1" kern="1200"/>
            <a:t>Medicare Supplement called “Medigap”</a:t>
          </a:r>
          <a:endParaRPr lang="en-US" sz="1300" b="1" kern="1200" dirty="0"/>
        </a:p>
      </dsp:txBody>
      <dsp:txXfrm>
        <a:off x="375458" y="1710191"/>
        <a:ext cx="5080949" cy="346292"/>
      </dsp:txXfrm>
    </dsp:sp>
    <dsp:sp modelId="{EF5F4F4E-440D-4C7C-A4CF-9129A52916B6}">
      <dsp:nvSpPr>
        <dsp:cNvPr id="0" name=""/>
        <dsp:cNvSpPr/>
      </dsp:nvSpPr>
      <dsp:spPr>
        <a:xfrm>
          <a:off x="0" y="3041876"/>
          <a:ext cx="7312025" cy="7371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7494" tIns="270764" rIns="567494" bIns="92456" numCol="1" spcCol="1270" anchor="t" anchorCtr="0">
          <a:noAutofit/>
        </a:bodyPr>
        <a:lstStyle/>
        <a:p>
          <a:pPr marL="114300" lvl="1" indent="-114300" algn="l" defTabSz="577850">
            <a:lnSpc>
              <a:spcPct val="90000"/>
            </a:lnSpc>
            <a:spcBef>
              <a:spcPct val="0"/>
            </a:spcBef>
            <a:spcAft>
              <a:spcPct val="15000"/>
            </a:spcAft>
            <a:buChar char="•"/>
          </a:pPr>
          <a:r>
            <a:rPr lang="en-US" sz="1300" b="1" kern="1200" dirty="0"/>
            <a:t>Prescription drug supplement sold by private insurance companies</a:t>
          </a:r>
        </a:p>
        <a:p>
          <a:pPr marL="114300" lvl="1" indent="-114300" algn="l" defTabSz="577850">
            <a:lnSpc>
              <a:spcPct val="90000"/>
            </a:lnSpc>
            <a:spcBef>
              <a:spcPct val="0"/>
            </a:spcBef>
            <a:spcAft>
              <a:spcPct val="15000"/>
            </a:spcAft>
            <a:buChar char="•"/>
          </a:pPr>
          <a:r>
            <a:rPr lang="en-US" sz="1300" b="1" kern="1200" dirty="0"/>
            <a:t>Ability to change drug plans at least annually</a:t>
          </a:r>
        </a:p>
      </dsp:txBody>
      <dsp:txXfrm>
        <a:off x="0" y="3041876"/>
        <a:ext cx="7312025" cy="737100"/>
      </dsp:txXfrm>
    </dsp:sp>
    <dsp:sp modelId="{80099264-642E-4E35-811C-BA8F5847EA1F}">
      <dsp:nvSpPr>
        <dsp:cNvPr id="0" name=""/>
        <dsp:cNvSpPr/>
      </dsp:nvSpPr>
      <dsp:spPr>
        <a:xfrm>
          <a:off x="365601" y="2849996"/>
          <a:ext cx="5118417" cy="38376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3464" tIns="0" rIns="193464" bIns="0" numCol="1" spcCol="1270" anchor="ctr" anchorCtr="0">
          <a:noAutofit/>
        </a:bodyPr>
        <a:lstStyle/>
        <a:p>
          <a:pPr marL="0" lvl="0" indent="0" algn="l" defTabSz="577850">
            <a:lnSpc>
              <a:spcPct val="90000"/>
            </a:lnSpc>
            <a:spcBef>
              <a:spcPct val="0"/>
            </a:spcBef>
            <a:spcAft>
              <a:spcPct val="35000"/>
            </a:spcAft>
            <a:buNone/>
          </a:pPr>
          <a:r>
            <a:rPr lang="en-US" sz="1300" b="1" kern="1200"/>
            <a:t>Medicare Part D</a:t>
          </a:r>
          <a:endParaRPr lang="en-US" sz="1300" b="1" kern="1200" dirty="0"/>
        </a:p>
      </dsp:txBody>
      <dsp:txXfrm>
        <a:off x="384335" y="2868730"/>
        <a:ext cx="5080949" cy="346292"/>
      </dsp:txXfrm>
    </dsp:sp>
    <dsp:sp modelId="{2878FBD9-5835-49F0-A151-35DC476DF0EE}">
      <dsp:nvSpPr>
        <dsp:cNvPr id="0" name=""/>
        <dsp:cNvSpPr/>
      </dsp:nvSpPr>
      <dsp:spPr>
        <a:xfrm>
          <a:off x="0" y="4041056"/>
          <a:ext cx="7312025" cy="7371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7494" tIns="270764" rIns="567494" bIns="92456" numCol="1" spcCol="1270" anchor="t" anchorCtr="0">
          <a:noAutofit/>
        </a:bodyPr>
        <a:lstStyle/>
        <a:p>
          <a:pPr marL="114300" lvl="1" indent="-114300" algn="l" defTabSz="577850">
            <a:lnSpc>
              <a:spcPct val="90000"/>
            </a:lnSpc>
            <a:spcBef>
              <a:spcPct val="0"/>
            </a:spcBef>
            <a:spcAft>
              <a:spcPct val="15000"/>
            </a:spcAft>
            <a:buChar char="•"/>
          </a:pPr>
          <a:r>
            <a:rPr lang="en-US" sz="1300" b="1" kern="1200" dirty="0"/>
            <a:t>May continue UI Delta Dental plan</a:t>
          </a:r>
        </a:p>
        <a:p>
          <a:pPr marL="114300" lvl="1" indent="-114300" algn="l" defTabSz="577850">
            <a:lnSpc>
              <a:spcPct val="90000"/>
            </a:lnSpc>
            <a:spcBef>
              <a:spcPct val="0"/>
            </a:spcBef>
            <a:spcAft>
              <a:spcPct val="15000"/>
            </a:spcAft>
            <a:buChar char="•"/>
          </a:pPr>
          <a:r>
            <a:rPr lang="en-US" sz="1300" b="1" kern="1200" dirty="0"/>
            <a:t>No coverage for eye or hearing exams for glasses or aides</a:t>
          </a:r>
        </a:p>
      </dsp:txBody>
      <dsp:txXfrm>
        <a:off x="0" y="4041056"/>
        <a:ext cx="7312025" cy="737100"/>
      </dsp:txXfrm>
    </dsp:sp>
    <dsp:sp modelId="{AEE50D45-12C4-4227-8AD5-6160442DA6A6}">
      <dsp:nvSpPr>
        <dsp:cNvPr id="0" name=""/>
        <dsp:cNvSpPr/>
      </dsp:nvSpPr>
      <dsp:spPr>
        <a:xfrm>
          <a:off x="418865" y="3849176"/>
          <a:ext cx="5118417" cy="38376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3464" tIns="0" rIns="193464" bIns="0" numCol="1" spcCol="1270" anchor="ctr" anchorCtr="0">
          <a:noAutofit/>
        </a:bodyPr>
        <a:lstStyle/>
        <a:p>
          <a:pPr marL="0" lvl="0" indent="0" algn="l" defTabSz="577850">
            <a:lnSpc>
              <a:spcPct val="90000"/>
            </a:lnSpc>
            <a:spcBef>
              <a:spcPct val="0"/>
            </a:spcBef>
            <a:spcAft>
              <a:spcPct val="35000"/>
            </a:spcAft>
            <a:buNone/>
          </a:pPr>
          <a:r>
            <a:rPr lang="en-US" sz="1300" b="1" kern="1200"/>
            <a:t>Other expenses not covered by Medicare</a:t>
          </a:r>
          <a:endParaRPr lang="en-US" sz="1300" b="1" kern="1200" dirty="0"/>
        </a:p>
      </dsp:txBody>
      <dsp:txXfrm>
        <a:off x="437599" y="3867910"/>
        <a:ext cx="5080949" cy="3462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5BBE0-F118-4FE1-847D-CF7048DB8675}">
      <dsp:nvSpPr>
        <dsp:cNvPr id="0" name=""/>
        <dsp:cNvSpPr/>
      </dsp:nvSpPr>
      <dsp:spPr>
        <a:xfrm rot="16200000">
          <a:off x="624284" y="-624284"/>
          <a:ext cx="2407444" cy="3656012"/>
        </a:xfrm>
        <a:prstGeom prst="round1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Medicare Part A and Part B Services</a:t>
          </a:r>
        </a:p>
      </dsp:txBody>
      <dsp:txXfrm rot="5400000">
        <a:off x="0" y="0"/>
        <a:ext cx="3656012" cy="1805583"/>
      </dsp:txXfrm>
    </dsp:sp>
    <dsp:sp modelId="{F9813143-4B47-4A88-8E3F-CB98A5E96742}">
      <dsp:nvSpPr>
        <dsp:cNvPr id="0" name=""/>
        <dsp:cNvSpPr/>
      </dsp:nvSpPr>
      <dsp:spPr>
        <a:xfrm>
          <a:off x="3656012" y="23448"/>
          <a:ext cx="3656012" cy="2407444"/>
        </a:xfrm>
        <a:prstGeom prst="round1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Prescription Drug Coverage</a:t>
          </a:r>
        </a:p>
      </dsp:txBody>
      <dsp:txXfrm>
        <a:off x="3656012" y="23448"/>
        <a:ext cx="3656012" cy="1805583"/>
      </dsp:txXfrm>
    </dsp:sp>
    <dsp:sp modelId="{FD4360AA-DE0E-4B30-B0D1-EFDCAB68C1A3}">
      <dsp:nvSpPr>
        <dsp:cNvPr id="0" name=""/>
        <dsp:cNvSpPr/>
      </dsp:nvSpPr>
      <dsp:spPr>
        <a:xfrm rot="10800000">
          <a:off x="0" y="2407444"/>
          <a:ext cx="3656012" cy="2407444"/>
        </a:xfrm>
        <a:prstGeom prst="round1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Dental, Vision and Hearing</a:t>
          </a:r>
        </a:p>
      </dsp:txBody>
      <dsp:txXfrm rot="10800000">
        <a:off x="0" y="3009304"/>
        <a:ext cx="3656012" cy="1805583"/>
      </dsp:txXfrm>
    </dsp:sp>
    <dsp:sp modelId="{0C0EA89F-31A6-459C-B317-681052874663}">
      <dsp:nvSpPr>
        <dsp:cNvPr id="0" name=""/>
        <dsp:cNvSpPr/>
      </dsp:nvSpPr>
      <dsp:spPr>
        <a:xfrm rot="5400000">
          <a:off x="4280296" y="1783159"/>
          <a:ext cx="2407444" cy="3656012"/>
        </a:xfrm>
        <a:prstGeom prst="round1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Wellness and Other Benefits</a:t>
          </a:r>
        </a:p>
      </dsp:txBody>
      <dsp:txXfrm rot="-5400000">
        <a:off x="3656013" y="3009304"/>
        <a:ext cx="3656012" cy="1805583"/>
      </dsp:txXfrm>
    </dsp:sp>
    <dsp:sp modelId="{B274D177-9230-495C-9678-DC661AC806F7}">
      <dsp:nvSpPr>
        <dsp:cNvPr id="0" name=""/>
        <dsp:cNvSpPr/>
      </dsp:nvSpPr>
      <dsp:spPr>
        <a:xfrm>
          <a:off x="2559208" y="1805583"/>
          <a:ext cx="2193607" cy="1203722"/>
        </a:xfrm>
        <a:prstGeom prst="roundRect">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One policy</a:t>
          </a:r>
        </a:p>
      </dsp:txBody>
      <dsp:txXfrm>
        <a:off x="2617969" y="1864344"/>
        <a:ext cx="2076085" cy="1086200"/>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BCD2FD1-B169-9B41-A890-0ECD81C3476C}" type="datetimeFigureOut">
              <a:rPr lang="en-US" smtClean="0"/>
              <a:t>10/25/2023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69943EA-69D9-7E49-97CD-A49926F617C9}" type="slidenum">
              <a:rPr lang="en-US" smtClean="0"/>
              <a:t>‹#›</a:t>
            </a:fld>
            <a:endParaRPr lang="en-US"/>
          </a:p>
        </p:txBody>
      </p:sp>
    </p:spTree>
    <p:extLst>
      <p:ext uri="{BB962C8B-B14F-4D97-AF65-F5344CB8AC3E}">
        <p14:creationId xmlns:p14="http://schemas.microsoft.com/office/powerpoint/2010/main" val="1735127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C30DEA-7AAB-4DD9-BB95-A8AAB23C7B16}" type="slidenum">
              <a:rPr lang="en-US" smtClean="0"/>
              <a:t>12</a:t>
            </a:fld>
            <a:endParaRPr lang="en-US" dirty="0"/>
          </a:p>
        </p:txBody>
      </p:sp>
    </p:spTree>
    <p:extLst>
      <p:ext uri="{BB962C8B-B14F-4D97-AF65-F5344CB8AC3E}">
        <p14:creationId xmlns:p14="http://schemas.microsoft.com/office/powerpoint/2010/main" val="3609967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recognize most people</a:t>
            </a:r>
            <a:r>
              <a:rPr lang="en-US" baseline="0" dirty="0"/>
              <a:t> are long past the first six months of part B coverage.  </a:t>
            </a:r>
            <a:r>
              <a:rPr lang="en-US" dirty="0"/>
              <a:t>Last year, a change in UI</a:t>
            </a:r>
            <a:r>
              <a:rPr lang="en-US" baseline="0" dirty="0"/>
              <a:t> Choice/UI Select benefits created a Special Enrollment period for Medigap supplements.  There is not a special enrollment period this year, however, any future changes by the university could create this opportunity again.</a:t>
            </a:r>
          </a:p>
          <a:p>
            <a:r>
              <a:rPr lang="en-US" baseline="0" dirty="0"/>
              <a:t>United Healthcare may be an option, or  </a:t>
            </a:r>
          </a:p>
          <a:p>
            <a:r>
              <a:rPr lang="en-US" baseline="0" dirty="0"/>
              <a:t>If can pass underwriting, obviously not an issue… companies set their own criteria for acceptance.</a:t>
            </a:r>
          </a:p>
          <a:p>
            <a:endParaRPr lang="en-US" dirty="0"/>
          </a:p>
        </p:txBody>
      </p:sp>
      <p:sp>
        <p:nvSpPr>
          <p:cNvPr id="4" name="Slide Number Placeholder 3"/>
          <p:cNvSpPr>
            <a:spLocks noGrp="1"/>
          </p:cNvSpPr>
          <p:nvPr>
            <p:ph type="sldNum" sz="quarter" idx="10"/>
          </p:nvPr>
        </p:nvSpPr>
        <p:spPr/>
        <p:txBody>
          <a:bodyPr/>
          <a:lstStyle/>
          <a:p>
            <a:fld id="{E3C30DEA-7AAB-4DD9-BB95-A8AAB23C7B16}" type="slidenum">
              <a:rPr lang="en-US" smtClean="0"/>
              <a:t>21</a:t>
            </a:fld>
            <a:endParaRPr lang="en-US" dirty="0"/>
          </a:p>
        </p:txBody>
      </p:sp>
    </p:spTree>
    <p:extLst>
      <p:ext uri="{BB962C8B-B14F-4D97-AF65-F5344CB8AC3E}">
        <p14:creationId xmlns:p14="http://schemas.microsoft.com/office/powerpoint/2010/main" val="4250194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6678">
              <a:spcBef>
                <a:spcPct val="30000"/>
              </a:spcBef>
              <a:defRPr sz="1300">
                <a:solidFill>
                  <a:schemeClr val="tx1"/>
                </a:solidFill>
                <a:latin typeface="Times New Roman" panose="02020603050405020304" pitchFamily="18" charset="0"/>
              </a:defRPr>
            </a:lvl1pPr>
            <a:lvl2pPr marL="769301" indent="-294046" defTabSz="996678">
              <a:spcBef>
                <a:spcPct val="30000"/>
              </a:spcBef>
              <a:defRPr sz="1300">
                <a:solidFill>
                  <a:schemeClr val="tx1"/>
                </a:solidFill>
                <a:latin typeface="Times New Roman" panose="02020603050405020304" pitchFamily="18" charset="0"/>
              </a:defRPr>
            </a:lvl2pPr>
            <a:lvl3pPr marL="1184729" indent="-234210" defTabSz="996678">
              <a:spcBef>
                <a:spcPct val="30000"/>
              </a:spcBef>
              <a:defRPr sz="1300">
                <a:solidFill>
                  <a:schemeClr val="tx1"/>
                </a:solidFill>
                <a:latin typeface="Times New Roman" panose="02020603050405020304" pitchFamily="18" charset="0"/>
              </a:defRPr>
            </a:lvl3pPr>
            <a:lvl4pPr marL="1656569" indent="-234210" defTabSz="996678">
              <a:spcBef>
                <a:spcPct val="30000"/>
              </a:spcBef>
              <a:defRPr sz="1300">
                <a:solidFill>
                  <a:schemeClr val="tx1"/>
                </a:solidFill>
                <a:latin typeface="Times New Roman" panose="02020603050405020304" pitchFamily="18" charset="0"/>
              </a:defRPr>
            </a:lvl4pPr>
            <a:lvl5pPr marL="2133539" indent="-234210" defTabSz="996678">
              <a:spcBef>
                <a:spcPct val="30000"/>
              </a:spcBef>
              <a:defRPr sz="1300">
                <a:solidFill>
                  <a:schemeClr val="tx1"/>
                </a:solidFill>
                <a:latin typeface="Times New Roman" panose="02020603050405020304" pitchFamily="18" charset="0"/>
              </a:defRPr>
            </a:lvl5pPr>
            <a:lvl6pPr marL="2625892" indent="-234210" defTabSz="996678" eaLnBrk="0" fontAlgn="base" hangingPunct="0">
              <a:spcBef>
                <a:spcPct val="30000"/>
              </a:spcBef>
              <a:spcAft>
                <a:spcPct val="0"/>
              </a:spcAft>
              <a:defRPr sz="1300">
                <a:solidFill>
                  <a:schemeClr val="tx1"/>
                </a:solidFill>
                <a:latin typeface="Times New Roman" panose="02020603050405020304" pitchFamily="18" charset="0"/>
              </a:defRPr>
            </a:lvl6pPr>
            <a:lvl7pPr marL="3118247" indent="-234210" defTabSz="996678" eaLnBrk="0" fontAlgn="base" hangingPunct="0">
              <a:spcBef>
                <a:spcPct val="30000"/>
              </a:spcBef>
              <a:spcAft>
                <a:spcPct val="0"/>
              </a:spcAft>
              <a:defRPr sz="1300">
                <a:solidFill>
                  <a:schemeClr val="tx1"/>
                </a:solidFill>
                <a:latin typeface="Times New Roman" panose="02020603050405020304" pitchFamily="18" charset="0"/>
              </a:defRPr>
            </a:lvl7pPr>
            <a:lvl8pPr marL="3610601" indent="-234210" defTabSz="996678" eaLnBrk="0" fontAlgn="base" hangingPunct="0">
              <a:spcBef>
                <a:spcPct val="30000"/>
              </a:spcBef>
              <a:spcAft>
                <a:spcPct val="0"/>
              </a:spcAft>
              <a:defRPr sz="1300">
                <a:solidFill>
                  <a:schemeClr val="tx1"/>
                </a:solidFill>
                <a:latin typeface="Times New Roman" panose="02020603050405020304" pitchFamily="18" charset="0"/>
              </a:defRPr>
            </a:lvl8pPr>
            <a:lvl9pPr marL="4102957" indent="-234210" defTabSz="996678"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9C1C9EE8-455B-4430-8B9D-F1B22AA7EE18}" type="slidenum">
              <a:rPr lang="en-US" altLang="en-US" smtClean="0"/>
              <a:pPr>
                <a:spcBef>
                  <a:spcPct val="0"/>
                </a:spcBef>
              </a:pPr>
              <a:t>22</a:t>
            </a:fld>
            <a:endParaRPr lang="en-US" altLang="en-US" dirty="0"/>
          </a:p>
        </p:txBody>
      </p:sp>
      <p:sp>
        <p:nvSpPr>
          <p:cNvPr id="90115" name="Rectangle 2"/>
          <p:cNvSpPr>
            <a:spLocks noGrp="1" noRot="1" noChangeAspect="1" noChangeArrowheads="1" noTextEdit="1"/>
          </p:cNvSpPr>
          <p:nvPr>
            <p:ph type="sldImg"/>
          </p:nvPr>
        </p:nvSpPr>
        <p:spPr>
          <a:xfrm>
            <a:off x="504825" y="738188"/>
            <a:ext cx="6570663" cy="3697287"/>
          </a:xfrm>
          <a:ln/>
        </p:spPr>
      </p:sp>
      <p:sp>
        <p:nvSpPr>
          <p:cNvPr id="90116" name="Rectangle 3"/>
          <p:cNvSpPr>
            <a:spLocks noGrp="1" noChangeArrowheads="1"/>
          </p:cNvSpPr>
          <p:nvPr>
            <p:ph type="body" idx="1"/>
          </p:nvPr>
        </p:nvSpPr>
        <p:spPr>
          <a:xfrm>
            <a:off x="758471" y="4604069"/>
            <a:ext cx="6060779" cy="4856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241047"/>
            <a:endParaRPr lang="en-US" altLang="en-US" sz="1500" dirty="0"/>
          </a:p>
          <a:p>
            <a:pPr indent="241047"/>
            <a:endParaRPr lang="en-US" altLang="en-US" sz="1500" dirty="0"/>
          </a:p>
        </p:txBody>
      </p:sp>
    </p:spTree>
    <p:extLst>
      <p:ext uri="{BB962C8B-B14F-4D97-AF65-F5344CB8AC3E}">
        <p14:creationId xmlns:p14="http://schemas.microsoft.com/office/powerpoint/2010/main" val="891087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11057" y="4586352"/>
            <a:ext cx="5552217" cy="5036835"/>
          </a:xfrm>
        </p:spPr>
        <p:txBody>
          <a:bodyPr/>
          <a:lstStyle/>
          <a:p>
            <a:pPr eaLnBrk="1" hangingPunct="1"/>
            <a:r>
              <a:rPr lang="en-US" altLang="en-US" dirty="0"/>
              <a:t>It is important to compare drug plans for the medications that you use regularly.  While all drug plans have to meet minimum standards, they do not have to provide coverage</a:t>
            </a:r>
            <a:r>
              <a:rPr lang="en-US" altLang="en-US" baseline="0" dirty="0"/>
              <a:t> for</a:t>
            </a:r>
            <a:r>
              <a:rPr lang="en-US" altLang="en-US" dirty="0"/>
              <a:t> all brands, forms or dosages of medications.  Each</a:t>
            </a:r>
            <a:r>
              <a:rPr lang="en-US" altLang="en-US" baseline="0" dirty="0"/>
              <a:t> company establishes their own formulary of covered medications.</a:t>
            </a:r>
            <a:endParaRPr lang="en-US" altLang="en-US" dirty="0"/>
          </a:p>
        </p:txBody>
      </p:sp>
      <p:sp>
        <p:nvSpPr>
          <p:cNvPr id="4" name="Slide Number Placeholder 3"/>
          <p:cNvSpPr>
            <a:spLocks noGrp="1"/>
          </p:cNvSpPr>
          <p:nvPr>
            <p:ph type="sldNum" sz="quarter" idx="10"/>
          </p:nvPr>
        </p:nvSpPr>
        <p:spPr/>
        <p:txBody>
          <a:bodyPr/>
          <a:lstStyle/>
          <a:p>
            <a:pPr>
              <a:defRPr/>
            </a:pPr>
            <a:fld id="{D7AABFF4-6EEA-4319-9C9A-37B01A6E8346}" type="slidenum">
              <a:rPr lang="en-US" altLang="en-US" smtClean="0"/>
              <a:pPr>
                <a:defRPr/>
              </a:pPr>
              <a:t>23</a:t>
            </a:fld>
            <a:endParaRPr lang="en-US" altLang="en-US" dirty="0"/>
          </a:p>
        </p:txBody>
      </p:sp>
    </p:spTree>
    <p:extLst>
      <p:ext uri="{BB962C8B-B14F-4D97-AF65-F5344CB8AC3E}">
        <p14:creationId xmlns:p14="http://schemas.microsoft.com/office/powerpoint/2010/main" val="3413490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example does not include the cost of drugs used (co-pays or deductible).  </a:t>
            </a:r>
          </a:p>
          <a:p>
            <a:r>
              <a:rPr lang="en-US" dirty="0"/>
              <a:t>Traditional approach involves multiple</a:t>
            </a:r>
            <a:r>
              <a:rPr lang="en-US" baseline="0" dirty="0"/>
              <a:t> premiums and insurers for Medicare and its supplements</a:t>
            </a:r>
            <a:r>
              <a:rPr lang="en-US" dirty="0"/>
              <a:t>, however, potentially less combined</a:t>
            </a:r>
            <a:r>
              <a:rPr lang="en-US" baseline="0" dirty="0"/>
              <a:t> </a:t>
            </a:r>
            <a:r>
              <a:rPr lang="en-US" dirty="0"/>
              <a:t>premium</a:t>
            </a:r>
            <a:r>
              <a:rPr lang="en-US" baseline="0" dirty="0"/>
              <a:t> costs that most UI options.  Drug costs may be higher with Plan D supplement, but substantial premium savings may exceed additional drug costs.  </a:t>
            </a:r>
            <a:r>
              <a:rPr lang="en-US" dirty="0"/>
              <a:t>  </a:t>
            </a:r>
          </a:p>
        </p:txBody>
      </p:sp>
      <p:sp>
        <p:nvSpPr>
          <p:cNvPr id="4" name="Slide Number Placeholder 3"/>
          <p:cNvSpPr>
            <a:spLocks noGrp="1"/>
          </p:cNvSpPr>
          <p:nvPr>
            <p:ph type="sldNum" sz="quarter" idx="10"/>
          </p:nvPr>
        </p:nvSpPr>
        <p:spPr/>
        <p:txBody>
          <a:bodyPr/>
          <a:lstStyle/>
          <a:p>
            <a:fld id="{E3C30DEA-7AAB-4DD9-BB95-A8AAB23C7B16}" type="slidenum">
              <a:rPr lang="en-US" smtClean="0"/>
              <a:t>24</a:t>
            </a:fld>
            <a:endParaRPr lang="en-US" dirty="0"/>
          </a:p>
        </p:txBody>
      </p:sp>
    </p:spTree>
    <p:extLst>
      <p:ext uri="{BB962C8B-B14F-4D97-AF65-F5344CB8AC3E}">
        <p14:creationId xmlns:p14="http://schemas.microsoft.com/office/powerpoint/2010/main" val="658396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decide to continue Delta Dental coverage through the university, it would add another $48.00 per month, $576/yr. to the previous examples.</a:t>
            </a:r>
          </a:p>
          <a:p>
            <a:endParaRPr lang="en-US" dirty="0"/>
          </a:p>
        </p:txBody>
      </p:sp>
      <p:sp>
        <p:nvSpPr>
          <p:cNvPr id="4" name="Slide Number Placeholder 3"/>
          <p:cNvSpPr>
            <a:spLocks noGrp="1"/>
          </p:cNvSpPr>
          <p:nvPr>
            <p:ph type="sldNum" sz="quarter" idx="10"/>
          </p:nvPr>
        </p:nvSpPr>
        <p:spPr/>
        <p:txBody>
          <a:bodyPr/>
          <a:lstStyle/>
          <a:p>
            <a:fld id="{E3C30DEA-7AAB-4DD9-BB95-A8AAB23C7B16}" type="slidenum">
              <a:rPr lang="en-US" smtClean="0"/>
              <a:t>25</a:t>
            </a:fld>
            <a:endParaRPr lang="en-US" dirty="0"/>
          </a:p>
        </p:txBody>
      </p:sp>
    </p:spTree>
    <p:extLst>
      <p:ext uri="{BB962C8B-B14F-4D97-AF65-F5344CB8AC3E}">
        <p14:creationId xmlns:p14="http://schemas.microsoft.com/office/powerpoint/2010/main" val="2361869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mn-lt"/>
                <a:ea typeface="+mn-ea"/>
                <a:cs typeface="+mn-cs"/>
              </a:rPr>
              <a:t>Medicare Advantage plans are fundamentally different from traditional Medicare.  They will provide coverage for the same health care costs, but in a different way.  These plans, offered by private insurance </a:t>
            </a:r>
            <a:r>
              <a:rPr kumimoji="0" lang="en-US" altLang="en-US" sz="1600" b="0" i="0" u="none" strike="noStrike" kern="1200" cap="none" spc="0" normalizeH="0" baseline="0" noProof="0" dirty="0" err="1">
                <a:ln>
                  <a:noFill/>
                </a:ln>
                <a:solidFill>
                  <a:prstClr val="black"/>
                </a:solidFill>
                <a:effectLst/>
                <a:uLnTx/>
                <a:uFillTx/>
                <a:latin typeface="+mn-lt"/>
                <a:ea typeface="+mn-ea"/>
                <a:cs typeface="+mn-cs"/>
              </a:rPr>
              <a:t>companies,often</a:t>
            </a:r>
            <a:r>
              <a:rPr kumimoji="0" lang="en-US" altLang="en-US" sz="1600" b="0" i="0" u="none" strike="noStrike" kern="1200" cap="none" spc="0" normalizeH="0" baseline="0" noProof="0" dirty="0">
                <a:ln>
                  <a:noFill/>
                </a:ln>
                <a:solidFill>
                  <a:prstClr val="black"/>
                </a:solidFill>
                <a:effectLst/>
                <a:uLnTx/>
                <a:uFillTx/>
                <a:latin typeface="+mn-lt"/>
                <a:ea typeface="+mn-ea"/>
                <a:cs typeface="+mn-cs"/>
              </a:rPr>
              <a:t> have no monthly premium, but rather, require deductibles and co-pays for services used, up to an annual out of pocket maximum, typically beginning around $4000.  These plans also typically include drug coverage, along with other benefits not available through traditional Medicare, such as vision, dental and hearing.  Individual plan benefits can change from year to year.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6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mn-lt"/>
                <a:ea typeface="+mn-ea"/>
                <a:cs typeface="+mn-cs"/>
              </a:rPr>
              <a:t>Advantage plans use a “pay as you go” approach based upon actual usage, with total deductibles and co-pays limited by an out of pocket maximum per year.  100% insurance beyond annual OPM.</a:t>
            </a:r>
          </a:p>
          <a:p>
            <a:pPr marL="457200" marR="0" lvl="0" indent="-457200" algn="l" defTabSz="685800" rtl="0" eaLnBrk="1" fontAlgn="auto" latinLnBrk="0" hangingPunct="1">
              <a:lnSpc>
                <a:spcPct val="90000"/>
              </a:lnSpc>
              <a:spcBef>
                <a:spcPct val="40000"/>
              </a:spcBef>
              <a:spcAft>
                <a:spcPts val="0"/>
              </a:spcAft>
              <a:buClrTx/>
              <a:buSzTx/>
              <a:buFont typeface="Arial" panose="020B0604020202020204" pitchFamily="34" charset="0"/>
              <a:buChar char="•"/>
              <a:tabLst/>
              <a:defRPr/>
            </a:pPr>
            <a:endPar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0"/>
          </p:nvPr>
        </p:nvSpPr>
        <p:spPr/>
        <p:txBody>
          <a:bodyPr/>
          <a:lstStyle/>
          <a:p>
            <a:fld id="{E3C30DEA-7AAB-4DD9-BB95-A8AAB23C7B16}" type="slidenum">
              <a:rPr lang="en-US" smtClean="0"/>
              <a:t>26</a:t>
            </a:fld>
            <a:endParaRPr lang="en-US" dirty="0"/>
          </a:p>
        </p:txBody>
      </p:sp>
    </p:spTree>
    <p:extLst>
      <p:ext uri="{BB962C8B-B14F-4D97-AF65-F5344CB8AC3E}">
        <p14:creationId xmlns:p14="http://schemas.microsoft.com/office/powerpoint/2010/main" val="42399865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6678">
              <a:spcBef>
                <a:spcPct val="30000"/>
              </a:spcBef>
              <a:defRPr sz="1300">
                <a:solidFill>
                  <a:schemeClr val="tx1"/>
                </a:solidFill>
                <a:latin typeface="Times New Roman" panose="02020603050405020304" pitchFamily="18" charset="0"/>
              </a:defRPr>
            </a:lvl1pPr>
            <a:lvl2pPr marL="769301" indent="-294046" defTabSz="996678">
              <a:spcBef>
                <a:spcPct val="30000"/>
              </a:spcBef>
              <a:defRPr sz="1300">
                <a:solidFill>
                  <a:schemeClr val="tx1"/>
                </a:solidFill>
                <a:latin typeface="Times New Roman" panose="02020603050405020304" pitchFamily="18" charset="0"/>
              </a:defRPr>
            </a:lvl2pPr>
            <a:lvl3pPr marL="1184729" indent="-234210" defTabSz="996678">
              <a:spcBef>
                <a:spcPct val="30000"/>
              </a:spcBef>
              <a:defRPr sz="1300">
                <a:solidFill>
                  <a:schemeClr val="tx1"/>
                </a:solidFill>
                <a:latin typeface="Times New Roman" panose="02020603050405020304" pitchFamily="18" charset="0"/>
              </a:defRPr>
            </a:lvl3pPr>
            <a:lvl4pPr marL="1656569" indent="-234210" defTabSz="996678">
              <a:spcBef>
                <a:spcPct val="30000"/>
              </a:spcBef>
              <a:defRPr sz="1300">
                <a:solidFill>
                  <a:schemeClr val="tx1"/>
                </a:solidFill>
                <a:latin typeface="Times New Roman" panose="02020603050405020304" pitchFamily="18" charset="0"/>
              </a:defRPr>
            </a:lvl4pPr>
            <a:lvl5pPr marL="2133539" indent="-234210" defTabSz="996678">
              <a:spcBef>
                <a:spcPct val="30000"/>
              </a:spcBef>
              <a:defRPr sz="1300">
                <a:solidFill>
                  <a:schemeClr val="tx1"/>
                </a:solidFill>
                <a:latin typeface="Times New Roman" panose="02020603050405020304" pitchFamily="18" charset="0"/>
              </a:defRPr>
            </a:lvl5pPr>
            <a:lvl6pPr marL="2625892" indent="-234210" defTabSz="996678" eaLnBrk="0" fontAlgn="base" hangingPunct="0">
              <a:spcBef>
                <a:spcPct val="30000"/>
              </a:spcBef>
              <a:spcAft>
                <a:spcPct val="0"/>
              </a:spcAft>
              <a:defRPr sz="1300">
                <a:solidFill>
                  <a:schemeClr val="tx1"/>
                </a:solidFill>
                <a:latin typeface="Times New Roman" panose="02020603050405020304" pitchFamily="18" charset="0"/>
              </a:defRPr>
            </a:lvl6pPr>
            <a:lvl7pPr marL="3118247" indent="-234210" defTabSz="996678" eaLnBrk="0" fontAlgn="base" hangingPunct="0">
              <a:spcBef>
                <a:spcPct val="30000"/>
              </a:spcBef>
              <a:spcAft>
                <a:spcPct val="0"/>
              </a:spcAft>
              <a:defRPr sz="1300">
                <a:solidFill>
                  <a:schemeClr val="tx1"/>
                </a:solidFill>
                <a:latin typeface="Times New Roman" panose="02020603050405020304" pitchFamily="18" charset="0"/>
              </a:defRPr>
            </a:lvl7pPr>
            <a:lvl8pPr marL="3610601" indent="-234210" defTabSz="996678" eaLnBrk="0" fontAlgn="base" hangingPunct="0">
              <a:spcBef>
                <a:spcPct val="30000"/>
              </a:spcBef>
              <a:spcAft>
                <a:spcPct val="0"/>
              </a:spcAft>
              <a:defRPr sz="1300">
                <a:solidFill>
                  <a:schemeClr val="tx1"/>
                </a:solidFill>
                <a:latin typeface="Times New Roman" panose="02020603050405020304" pitchFamily="18" charset="0"/>
              </a:defRPr>
            </a:lvl8pPr>
            <a:lvl9pPr marL="4102957" indent="-234210" defTabSz="996678"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F4B068A3-7C9E-418F-B4CE-B9B6CF94847C}" type="slidenum">
              <a:rPr lang="en-US" altLang="en-US" smtClean="0"/>
              <a:pPr>
                <a:spcBef>
                  <a:spcPct val="0"/>
                </a:spcBef>
              </a:pPr>
              <a:t>27</a:t>
            </a:fld>
            <a:endParaRPr lang="en-US" altLang="en-US" dirty="0"/>
          </a:p>
        </p:txBody>
      </p:sp>
      <p:sp>
        <p:nvSpPr>
          <p:cNvPr id="122883" name="Rectangle 2"/>
          <p:cNvSpPr>
            <a:spLocks noGrp="1" noRot="1" noChangeAspect="1" noChangeArrowheads="1" noTextEdit="1"/>
          </p:cNvSpPr>
          <p:nvPr>
            <p:ph type="sldImg"/>
          </p:nvPr>
        </p:nvSpPr>
        <p:spPr>
          <a:xfrm>
            <a:off x="506413" y="741363"/>
            <a:ext cx="6565900" cy="3694112"/>
          </a:xfrm>
          <a:ln/>
        </p:spPr>
      </p:sp>
      <p:sp>
        <p:nvSpPr>
          <p:cNvPr id="122884" name="Rectangle 3"/>
          <p:cNvSpPr>
            <a:spLocks noGrp="1" noChangeArrowheads="1"/>
          </p:cNvSpPr>
          <p:nvPr>
            <p:ph type="body" idx="1"/>
          </p:nvPr>
        </p:nvSpPr>
        <p:spPr>
          <a:xfrm>
            <a:off x="1011005" y="4592172"/>
            <a:ext cx="5553966" cy="50191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395" tIns="49199" rIns="98395" bIns="49199"/>
          <a:lstStyle/>
          <a:p>
            <a:pPr eaLnBrk="1" hangingPunct="1"/>
            <a:r>
              <a:rPr lang="en-US" altLang="en-US" sz="1500" dirty="0"/>
              <a:t>Medicare Advantage plans in this area are highly likely to include University providers.  However, if you spend part of your year outside of Iowa, you may want to look for an Advantage plan that would have in-network providers in those locations.  While emergency care is always covered, other “regular” care would be subject to the terms of the plan in regard to the use of network providers.  </a:t>
            </a:r>
          </a:p>
          <a:p>
            <a:pPr eaLnBrk="1" hangingPunct="1"/>
            <a:endParaRPr lang="en-US" altLang="en-US" sz="1500" dirty="0"/>
          </a:p>
          <a:p>
            <a:pPr eaLnBrk="1" hangingPunct="1"/>
            <a:r>
              <a:rPr lang="en-US" altLang="en-US" sz="1500" dirty="0"/>
              <a:t>For individuals who are used to managed care plans, these tend to be less “scary”.  They also provide significant savings during the years you don’t have a lot of health expenses.  (Drug expenses may</a:t>
            </a:r>
            <a:r>
              <a:rPr lang="en-US" altLang="en-US" sz="1500" baseline="0" dirty="0"/>
              <a:t> also</a:t>
            </a:r>
            <a:r>
              <a:rPr lang="en-US" altLang="en-US" sz="1500" dirty="0"/>
              <a:t> be less.)  That said, during times of high utilization, e.g. inpatient</a:t>
            </a:r>
            <a:r>
              <a:rPr lang="en-US" altLang="en-US" sz="1500" baseline="0" dirty="0"/>
              <a:t> care</a:t>
            </a:r>
            <a:r>
              <a:rPr lang="en-US" altLang="en-US" sz="1500" dirty="0"/>
              <a:t>, you have to be ready to pay up to the out of pocket maximum for each calendar year.  </a:t>
            </a:r>
          </a:p>
        </p:txBody>
      </p:sp>
    </p:spTree>
    <p:extLst>
      <p:ext uri="{BB962C8B-B14F-4D97-AF65-F5344CB8AC3E}">
        <p14:creationId xmlns:p14="http://schemas.microsoft.com/office/powerpoint/2010/main" val="3958909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6678">
              <a:spcBef>
                <a:spcPct val="30000"/>
              </a:spcBef>
              <a:defRPr sz="1300">
                <a:solidFill>
                  <a:schemeClr val="tx1"/>
                </a:solidFill>
                <a:latin typeface="Times New Roman" panose="02020603050405020304" pitchFamily="18" charset="0"/>
              </a:defRPr>
            </a:lvl1pPr>
            <a:lvl2pPr marL="769301" indent="-294046" defTabSz="996678">
              <a:spcBef>
                <a:spcPct val="30000"/>
              </a:spcBef>
              <a:defRPr sz="1300">
                <a:solidFill>
                  <a:schemeClr val="tx1"/>
                </a:solidFill>
                <a:latin typeface="Times New Roman" panose="02020603050405020304" pitchFamily="18" charset="0"/>
              </a:defRPr>
            </a:lvl2pPr>
            <a:lvl3pPr marL="1184729" indent="-234210" defTabSz="996678">
              <a:spcBef>
                <a:spcPct val="30000"/>
              </a:spcBef>
              <a:defRPr sz="1300">
                <a:solidFill>
                  <a:schemeClr val="tx1"/>
                </a:solidFill>
                <a:latin typeface="Times New Roman" panose="02020603050405020304" pitchFamily="18" charset="0"/>
              </a:defRPr>
            </a:lvl3pPr>
            <a:lvl4pPr marL="1656569" indent="-234210" defTabSz="996678">
              <a:spcBef>
                <a:spcPct val="30000"/>
              </a:spcBef>
              <a:defRPr sz="1300">
                <a:solidFill>
                  <a:schemeClr val="tx1"/>
                </a:solidFill>
                <a:latin typeface="Times New Roman" panose="02020603050405020304" pitchFamily="18" charset="0"/>
              </a:defRPr>
            </a:lvl4pPr>
            <a:lvl5pPr marL="2133539" indent="-234210" defTabSz="996678">
              <a:spcBef>
                <a:spcPct val="30000"/>
              </a:spcBef>
              <a:defRPr sz="1300">
                <a:solidFill>
                  <a:schemeClr val="tx1"/>
                </a:solidFill>
                <a:latin typeface="Times New Roman" panose="02020603050405020304" pitchFamily="18" charset="0"/>
              </a:defRPr>
            </a:lvl5pPr>
            <a:lvl6pPr marL="2625892" indent="-234210" defTabSz="996678" eaLnBrk="0" fontAlgn="base" hangingPunct="0">
              <a:spcBef>
                <a:spcPct val="30000"/>
              </a:spcBef>
              <a:spcAft>
                <a:spcPct val="0"/>
              </a:spcAft>
              <a:defRPr sz="1300">
                <a:solidFill>
                  <a:schemeClr val="tx1"/>
                </a:solidFill>
                <a:latin typeface="Times New Roman" panose="02020603050405020304" pitchFamily="18" charset="0"/>
              </a:defRPr>
            </a:lvl6pPr>
            <a:lvl7pPr marL="3118247" indent="-234210" defTabSz="996678" eaLnBrk="0" fontAlgn="base" hangingPunct="0">
              <a:spcBef>
                <a:spcPct val="30000"/>
              </a:spcBef>
              <a:spcAft>
                <a:spcPct val="0"/>
              </a:spcAft>
              <a:defRPr sz="1300">
                <a:solidFill>
                  <a:schemeClr val="tx1"/>
                </a:solidFill>
                <a:latin typeface="Times New Roman" panose="02020603050405020304" pitchFamily="18" charset="0"/>
              </a:defRPr>
            </a:lvl7pPr>
            <a:lvl8pPr marL="3610601" indent="-234210" defTabSz="996678" eaLnBrk="0" fontAlgn="base" hangingPunct="0">
              <a:spcBef>
                <a:spcPct val="30000"/>
              </a:spcBef>
              <a:spcAft>
                <a:spcPct val="0"/>
              </a:spcAft>
              <a:defRPr sz="1300">
                <a:solidFill>
                  <a:schemeClr val="tx1"/>
                </a:solidFill>
                <a:latin typeface="Times New Roman" panose="02020603050405020304" pitchFamily="18" charset="0"/>
              </a:defRPr>
            </a:lvl8pPr>
            <a:lvl9pPr marL="4102957" indent="-234210" defTabSz="996678"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32C37A71-4A1A-4892-9743-3809316D7983}" type="slidenum">
              <a:rPr lang="en-US" altLang="en-US" smtClean="0"/>
              <a:pPr>
                <a:spcBef>
                  <a:spcPct val="0"/>
                </a:spcBef>
              </a:pPr>
              <a:t>28</a:t>
            </a:fld>
            <a:endParaRPr lang="en-US" altLang="en-US" dirty="0"/>
          </a:p>
        </p:txBody>
      </p:sp>
      <p:sp>
        <p:nvSpPr>
          <p:cNvPr id="141315" name="Rectangle 2"/>
          <p:cNvSpPr>
            <a:spLocks noGrp="1" noRot="1" noChangeAspect="1" noChangeArrowheads="1" noTextEdit="1"/>
          </p:cNvSpPr>
          <p:nvPr>
            <p:ph type="sldImg"/>
          </p:nvPr>
        </p:nvSpPr>
        <p:spPr>
          <a:xfrm>
            <a:off x="1327150" y="741363"/>
            <a:ext cx="4924425" cy="3694112"/>
          </a:xfrm>
          <a:ln/>
        </p:spPr>
      </p:sp>
      <p:sp>
        <p:nvSpPr>
          <p:cNvPr id="141316" name="Rectangle 3"/>
          <p:cNvSpPr>
            <a:spLocks noGrp="1" noChangeArrowheads="1"/>
          </p:cNvSpPr>
          <p:nvPr>
            <p:ph type="body" idx="1"/>
          </p:nvPr>
        </p:nvSpPr>
        <p:spPr>
          <a:xfrm>
            <a:off x="1011878" y="4516534"/>
            <a:ext cx="5552217" cy="51066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395" tIns="49199" rIns="98395" bIns="49199"/>
          <a:lstStyle/>
          <a:p>
            <a:pPr marL="242759" indent="-242759"/>
            <a:r>
              <a:rPr lang="en-US" altLang="en-US" sz="1500" dirty="0"/>
              <a:t>As a rule, it is much easier to move into a Medicare Advantage plan, than to move to traditional Medigap plan after your initial enrollment period.  Individuals who have a traditional Medigap supplement, can try a Medicare Advantage plan for up to a year, and retain their ability to change back to their Medigap plan.  Wellmark has offered up to a two year period (moving from their Medigap supplement to their Medicare Advantage options).  </a:t>
            </a:r>
          </a:p>
        </p:txBody>
      </p:sp>
    </p:spTree>
    <p:extLst>
      <p:ext uri="{BB962C8B-B14F-4D97-AF65-F5344CB8AC3E}">
        <p14:creationId xmlns:p14="http://schemas.microsoft.com/office/powerpoint/2010/main" val="1698627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C30DEA-7AAB-4DD9-BB95-A8AAB23C7B16}" type="slidenum">
              <a:rPr lang="en-US" smtClean="0"/>
              <a:t>29</a:t>
            </a:fld>
            <a:endParaRPr lang="en-US" dirty="0"/>
          </a:p>
        </p:txBody>
      </p:sp>
    </p:spTree>
    <p:extLst>
      <p:ext uri="{BB962C8B-B14F-4D97-AF65-F5344CB8AC3E}">
        <p14:creationId xmlns:p14="http://schemas.microsoft.com/office/powerpoint/2010/main" val="24108461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these improvements</a:t>
            </a:r>
            <a:r>
              <a:rPr lang="en-US" baseline="0" dirty="0"/>
              <a:t> would not extend to UI Choice/UI Select</a:t>
            </a:r>
            <a:endParaRPr lang="en-US" dirty="0"/>
          </a:p>
        </p:txBody>
      </p:sp>
      <p:sp>
        <p:nvSpPr>
          <p:cNvPr id="4" name="Slide Number Placeholder 3"/>
          <p:cNvSpPr>
            <a:spLocks noGrp="1"/>
          </p:cNvSpPr>
          <p:nvPr>
            <p:ph type="sldNum" sz="quarter" idx="10"/>
          </p:nvPr>
        </p:nvSpPr>
        <p:spPr/>
        <p:txBody>
          <a:bodyPr/>
          <a:lstStyle/>
          <a:p>
            <a:fld id="{E3C30DEA-7AAB-4DD9-BB95-A8AAB23C7B16}" type="slidenum">
              <a:rPr lang="en-US" smtClean="0"/>
              <a:t>30</a:t>
            </a:fld>
            <a:endParaRPr lang="en-US" dirty="0"/>
          </a:p>
        </p:txBody>
      </p:sp>
    </p:spTree>
    <p:extLst>
      <p:ext uri="{BB962C8B-B14F-4D97-AF65-F5344CB8AC3E}">
        <p14:creationId xmlns:p14="http://schemas.microsoft.com/office/powerpoint/2010/main" val="4161117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6678">
              <a:spcBef>
                <a:spcPct val="30000"/>
              </a:spcBef>
              <a:defRPr sz="1300">
                <a:solidFill>
                  <a:schemeClr val="tx1"/>
                </a:solidFill>
                <a:latin typeface="Times New Roman" panose="02020603050405020304" pitchFamily="18" charset="0"/>
              </a:defRPr>
            </a:lvl1pPr>
            <a:lvl2pPr marL="769301" indent="-294046" defTabSz="996678">
              <a:spcBef>
                <a:spcPct val="30000"/>
              </a:spcBef>
              <a:defRPr sz="1300">
                <a:solidFill>
                  <a:schemeClr val="tx1"/>
                </a:solidFill>
                <a:latin typeface="Times New Roman" panose="02020603050405020304" pitchFamily="18" charset="0"/>
              </a:defRPr>
            </a:lvl2pPr>
            <a:lvl3pPr marL="1184729" indent="-234210" defTabSz="996678">
              <a:spcBef>
                <a:spcPct val="30000"/>
              </a:spcBef>
              <a:defRPr sz="1300">
                <a:solidFill>
                  <a:schemeClr val="tx1"/>
                </a:solidFill>
                <a:latin typeface="Times New Roman" panose="02020603050405020304" pitchFamily="18" charset="0"/>
              </a:defRPr>
            </a:lvl3pPr>
            <a:lvl4pPr marL="1656569" indent="-234210" defTabSz="996678">
              <a:spcBef>
                <a:spcPct val="30000"/>
              </a:spcBef>
              <a:defRPr sz="1300">
                <a:solidFill>
                  <a:schemeClr val="tx1"/>
                </a:solidFill>
                <a:latin typeface="Times New Roman" panose="02020603050405020304" pitchFamily="18" charset="0"/>
              </a:defRPr>
            </a:lvl4pPr>
            <a:lvl5pPr marL="2133539" indent="-234210" defTabSz="996678">
              <a:spcBef>
                <a:spcPct val="30000"/>
              </a:spcBef>
              <a:defRPr sz="1300">
                <a:solidFill>
                  <a:schemeClr val="tx1"/>
                </a:solidFill>
                <a:latin typeface="Times New Roman" panose="02020603050405020304" pitchFamily="18" charset="0"/>
              </a:defRPr>
            </a:lvl5pPr>
            <a:lvl6pPr marL="2625892" indent="-234210" defTabSz="996678" eaLnBrk="0" fontAlgn="base" hangingPunct="0">
              <a:spcBef>
                <a:spcPct val="30000"/>
              </a:spcBef>
              <a:spcAft>
                <a:spcPct val="0"/>
              </a:spcAft>
              <a:defRPr sz="1300">
                <a:solidFill>
                  <a:schemeClr val="tx1"/>
                </a:solidFill>
                <a:latin typeface="Times New Roman" panose="02020603050405020304" pitchFamily="18" charset="0"/>
              </a:defRPr>
            </a:lvl6pPr>
            <a:lvl7pPr marL="3118247" indent="-234210" defTabSz="996678" eaLnBrk="0" fontAlgn="base" hangingPunct="0">
              <a:spcBef>
                <a:spcPct val="30000"/>
              </a:spcBef>
              <a:spcAft>
                <a:spcPct val="0"/>
              </a:spcAft>
              <a:defRPr sz="1300">
                <a:solidFill>
                  <a:schemeClr val="tx1"/>
                </a:solidFill>
                <a:latin typeface="Times New Roman" panose="02020603050405020304" pitchFamily="18" charset="0"/>
              </a:defRPr>
            </a:lvl7pPr>
            <a:lvl8pPr marL="3610601" indent="-234210" defTabSz="996678" eaLnBrk="0" fontAlgn="base" hangingPunct="0">
              <a:spcBef>
                <a:spcPct val="30000"/>
              </a:spcBef>
              <a:spcAft>
                <a:spcPct val="0"/>
              </a:spcAft>
              <a:defRPr sz="1300">
                <a:solidFill>
                  <a:schemeClr val="tx1"/>
                </a:solidFill>
                <a:latin typeface="Times New Roman" panose="02020603050405020304" pitchFamily="18" charset="0"/>
              </a:defRPr>
            </a:lvl8pPr>
            <a:lvl9pPr marL="4102957" indent="-234210" defTabSz="996678"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6D9A1D70-5CFF-4DD9-918B-282A8EEC2D30}" type="slidenum">
              <a:rPr lang="en-US" altLang="en-US" smtClean="0"/>
              <a:pPr>
                <a:spcBef>
                  <a:spcPct val="0"/>
                </a:spcBef>
              </a:pPr>
              <a:t>13</a:t>
            </a:fld>
            <a:endParaRPr lang="en-US" alt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z="1500" dirty="0"/>
              <a:t>Locally, 12 SHIIP counselors from the Iowa City Senior Center meet with clients in several different locations, including the North Liberty Library, Mercer Park Aquatic Center, and the</a:t>
            </a:r>
            <a:r>
              <a:rPr lang="en-US" altLang="en-US" sz="1500" baseline="0" dirty="0"/>
              <a:t> downtown Iowa City center</a:t>
            </a:r>
            <a:r>
              <a:rPr lang="en-US" altLang="en-US" sz="1500" dirty="0"/>
              <a:t>, with appointments scheduled through the Iowa City Senior Center.  Appointments are also available via Zoom.    </a:t>
            </a:r>
          </a:p>
          <a:p>
            <a:pPr eaLnBrk="1" hangingPunct="1"/>
            <a:endParaRPr lang="en-US" altLang="en-US" sz="1500" dirty="0"/>
          </a:p>
        </p:txBody>
      </p:sp>
    </p:spTree>
    <p:extLst>
      <p:ext uri="{BB962C8B-B14F-4D97-AF65-F5344CB8AC3E}">
        <p14:creationId xmlns:p14="http://schemas.microsoft.com/office/powerpoint/2010/main" val="21265533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a third set of options is available to UI Retirees.  </a:t>
            </a:r>
          </a:p>
          <a:p>
            <a:r>
              <a:rPr lang="en-US" dirty="0"/>
              <a:t>The cost of UI Choice/Select, however, has become very expensive with premiums</a:t>
            </a:r>
            <a:r>
              <a:rPr lang="en-US" baseline="0" dirty="0"/>
              <a:t> of $8-12,000/year, depending upon individual eligibility for a university contribution toward premium</a:t>
            </a:r>
            <a:r>
              <a:rPr lang="en-US" dirty="0"/>
              <a:t>.  Future university contributions and the insurance</a:t>
            </a:r>
            <a:r>
              <a:rPr lang="en-US" baseline="0" dirty="0"/>
              <a:t> plans themselves are</a:t>
            </a:r>
            <a:r>
              <a:rPr lang="en-US" dirty="0"/>
              <a:t> subject to discretion of the university.  </a:t>
            </a:r>
          </a:p>
          <a:p>
            <a:r>
              <a:rPr lang="en-US" dirty="0"/>
              <a:t>The Health Alliance plans are Medicare Advantage plans and do include drug coverage, but not dental.  The PPO offers a much lower out of pocket maximum for both health care and covered drugs than other Medicare Advantage plans, but is also more expensive than most other Medicare Advantage plans.  </a:t>
            </a:r>
          </a:p>
        </p:txBody>
      </p:sp>
      <p:sp>
        <p:nvSpPr>
          <p:cNvPr id="4" name="Slide Number Placeholder 3"/>
          <p:cNvSpPr>
            <a:spLocks noGrp="1"/>
          </p:cNvSpPr>
          <p:nvPr>
            <p:ph type="sldNum" sz="quarter" idx="10"/>
          </p:nvPr>
        </p:nvSpPr>
        <p:spPr/>
        <p:txBody>
          <a:bodyPr/>
          <a:lstStyle/>
          <a:p>
            <a:fld id="{E3C30DEA-7AAB-4DD9-BB95-A8AAB23C7B16}" type="slidenum">
              <a:rPr lang="en-US" smtClean="0"/>
              <a:t>31</a:t>
            </a:fld>
            <a:endParaRPr lang="en-US" dirty="0"/>
          </a:p>
        </p:txBody>
      </p:sp>
    </p:spTree>
    <p:extLst>
      <p:ext uri="{BB962C8B-B14F-4D97-AF65-F5344CB8AC3E}">
        <p14:creationId xmlns:p14="http://schemas.microsoft.com/office/powerpoint/2010/main" val="13405545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Perhaps the biggest difference is in their drug coverage, both in terms of cost share and in covering a</a:t>
            </a:r>
            <a:r>
              <a:rPr lang="en-US" baseline="0" dirty="0"/>
              <a:t> broader scope of</a:t>
            </a:r>
            <a:r>
              <a:rPr lang="en-US" dirty="0"/>
              <a:t> medications ( including non-formulary drugs) that may not be covered by other plans.  Of course the terms of the policies are subject to decisions by the university and the cost is increasingly borne by the insured</a:t>
            </a:r>
          </a:p>
          <a:p>
            <a:r>
              <a:rPr lang="en-US" dirty="0"/>
              <a:t>Other benefits include eye exams, chiropractic</a:t>
            </a:r>
            <a:r>
              <a:rPr lang="en-US" baseline="0" dirty="0"/>
              <a:t> care, etc.  </a:t>
            </a:r>
            <a:endParaRPr lang="en-US" dirty="0"/>
          </a:p>
        </p:txBody>
      </p:sp>
      <p:sp>
        <p:nvSpPr>
          <p:cNvPr id="4" name="Slide Number Placeholder 3"/>
          <p:cNvSpPr>
            <a:spLocks noGrp="1"/>
          </p:cNvSpPr>
          <p:nvPr>
            <p:ph type="sldNum" sz="quarter" idx="10"/>
          </p:nvPr>
        </p:nvSpPr>
        <p:spPr/>
        <p:txBody>
          <a:bodyPr/>
          <a:lstStyle/>
          <a:p>
            <a:fld id="{E3C30DEA-7AAB-4DD9-BB95-A8AAB23C7B16}" type="slidenum">
              <a:rPr lang="en-US" smtClean="0"/>
              <a:t>32</a:t>
            </a:fld>
            <a:endParaRPr lang="en-US" dirty="0"/>
          </a:p>
        </p:txBody>
      </p:sp>
    </p:spTree>
    <p:extLst>
      <p:ext uri="{BB962C8B-B14F-4D97-AF65-F5344CB8AC3E}">
        <p14:creationId xmlns:p14="http://schemas.microsoft.com/office/powerpoint/2010/main" val="1900677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use of out of network benefits of any PPO plan, will depend upon whether that out of network provider is willing to accept payment from an insurance company they do not have a contract with.  For example, my understanding is that Mayo Clinic only accepts out of network benefits offered by PPO plan from certain carriers, e.g. United Healthcare,</a:t>
            </a:r>
            <a:r>
              <a:rPr lang="en-US" baseline="0" dirty="0"/>
              <a:t> a</a:t>
            </a:r>
            <a:r>
              <a:rPr lang="en-US" dirty="0"/>
              <a:t>nd not Health Alliance.  So  one cannot always assume that out of network benefits will always</a:t>
            </a:r>
            <a:r>
              <a:rPr lang="en-US" baseline="0" dirty="0"/>
              <a:t> </a:t>
            </a:r>
            <a:r>
              <a:rPr lang="en-US" dirty="0"/>
              <a:t>be available.  </a:t>
            </a:r>
          </a:p>
        </p:txBody>
      </p:sp>
      <p:sp>
        <p:nvSpPr>
          <p:cNvPr id="4" name="Slide Number Placeholder 3"/>
          <p:cNvSpPr>
            <a:spLocks noGrp="1"/>
          </p:cNvSpPr>
          <p:nvPr>
            <p:ph type="sldNum" sz="quarter" idx="10"/>
          </p:nvPr>
        </p:nvSpPr>
        <p:spPr/>
        <p:txBody>
          <a:bodyPr/>
          <a:lstStyle/>
          <a:p>
            <a:fld id="{E3C30DEA-7AAB-4DD9-BB95-A8AAB23C7B16}" type="slidenum">
              <a:rPr lang="en-US" smtClean="0"/>
              <a:t>33</a:t>
            </a:fld>
            <a:endParaRPr lang="en-US" dirty="0"/>
          </a:p>
        </p:txBody>
      </p:sp>
    </p:spTree>
    <p:extLst>
      <p:ext uri="{BB962C8B-B14F-4D97-AF65-F5344CB8AC3E}">
        <p14:creationId xmlns:p14="http://schemas.microsoft.com/office/powerpoint/2010/main" val="19150469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benefit in staying with one of the four UI Retiree group options is in retaining the flexibility to change to another university plan during the annual open enrollment period.  However, that comes at</a:t>
            </a:r>
            <a:r>
              <a:rPr lang="en-US" baseline="0" dirty="0"/>
              <a:t> the expense of utilizing any of the publicly available options to work with Medicare.  </a:t>
            </a:r>
            <a:endParaRPr lang="en-US" dirty="0"/>
          </a:p>
        </p:txBody>
      </p:sp>
      <p:sp>
        <p:nvSpPr>
          <p:cNvPr id="4" name="Slide Number Placeholder 3"/>
          <p:cNvSpPr>
            <a:spLocks noGrp="1"/>
          </p:cNvSpPr>
          <p:nvPr>
            <p:ph type="sldNum" sz="quarter" idx="10"/>
          </p:nvPr>
        </p:nvSpPr>
        <p:spPr/>
        <p:txBody>
          <a:bodyPr/>
          <a:lstStyle/>
          <a:p>
            <a:fld id="{E3C30DEA-7AAB-4DD9-BB95-A8AAB23C7B16}" type="slidenum">
              <a:rPr lang="en-US" smtClean="0"/>
              <a:t>34</a:t>
            </a:fld>
            <a:endParaRPr lang="en-US" dirty="0"/>
          </a:p>
        </p:txBody>
      </p:sp>
    </p:spTree>
    <p:extLst>
      <p:ext uri="{BB962C8B-B14F-4D97-AF65-F5344CB8AC3E}">
        <p14:creationId xmlns:p14="http://schemas.microsoft.com/office/powerpoint/2010/main" val="26534626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meeting with clients, SHIIP counselors try to help identify those factors that may</a:t>
            </a:r>
            <a:r>
              <a:rPr lang="en-US" baseline="0" dirty="0"/>
              <a:t> be particularly important to making your personal decision.  </a:t>
            </a:r>
            <a:endParaRPr lang="en-US" dirty="0"/>
          </a:p>
        </p:txBody>
      </p:sp>
      <p:sp>
        <p:nvSpPr>
          <p:cNvPr id="4" name="Slide Number Placeholder 3"/>
          <p:cNvSpPr>
            <a:spLocks noGrp="1"/>
          </p:cNvSpPr>
          <p:nvPr>
            <p:ph type="sldNum" sz="quarter" idx="10"/>
          </p:nvPr>
        </p:nvSpPr>
        <p:spPr/>
        <p:txBody>
          <a:bodyPr/>
          <a:lstStyle/>
          <a:p>
            <a:fld id="{E3C30DEA-7AAB-4DD9-BB95-A8AAB23C7B16}" type="slidenum">
              <a:rPr lang="en-US" smtClean="0"/>
              <a:t>35</a:t>
            </a:fld>
            <a:endParaRPr lang="en-US" dirty="0"/>
          </a:p>
        </p:txBody>
      </p:sp>
    </p:spTree>
    <p:extLst>
      <p:ext uri="{BB962C8B-B14F-4D97-AF65-F5344CB8AC3E}">
        <p14:creationId xmlns:p14="http://schemas.microsoft.com/office/powerpoint/2010/main" val="36441169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provide examples, but your choices may take into account additional considerations.  </a:t>
            </a:r>
          </a:p>
        </p:txBody>
      </p:sp>
      <p:sp>
        <p:nvSpPr>
          <p:cNvPr id="4" name="Slide Number Placeholder 3"/>
          <p:cNvSpPr>
            <a:spLocks noGrp="1"/>
          </p:cNvSpPr>
          <p:nvPr>
            <p:ph type="sldNum" sz="quarter" idx="10"/>
          </p:nvPr>
        </p:nvSpPr>
        <p:spPr/>
        <p:txBody>
          <a:bodyPr/>
          <a:lstStyle/>
          <a:p>
            <a:fld id="{E3C30DEA-7AAB-4DD9-BB95-A8AAB23C7B16}" type="slidenum">
              <a:rPr lang="en-US" smtClean="0"/>
              <a:t>36</a:t>
            </a:fld>
            <a:endParaRPr lang="en-US" dirty="0"/>
          </a:p>
        </p:txBody>
      </p:sp>
    </p:spTree>
    <p:extLst>
      <p:ext uri="{BB962C8B-B14F-4D97-AF65-F5344CB8AC3E}">
        <p14:creationId xmlns:p14="http://schemas.microsoft.com/office/powerpoint/2010/main" val="12754144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through conversation with a SHIIP counselor, we</a:t>
            </a:r>
            <a:r>
              <a:rPr lang="en-US" baseline="0" dirty="0"/>
              <a:t> can help you weigh these and other considerations in your individual circumstances.  </a:t>
            </a:r>
            <a:endParaRPr lang="en-US" dirty="0"/>
          </a:p>
        </p:txBody>
      </p:sp>
      <p:sp>
        <p:nvSpPr>
          <p:cNvPr id="4" name="Slide Number Placeholder 3"/>
          <p:cNvSpPr>
            <a:spLocks noGrp="1"/>
          </p:cNvSpPr>
          <p:nvPr>
            <p:ph type="sldNum" sz="quarter" idx="10"/>
          </p:nvPr>
        </p:nvSpPr>
        <p:spPr/>
        <p:txBody>
          <a:bodyPr/>
          <a:lstStyle/>
          <a:p>
            <a:fld id="{E3C30DEA-7AAB-4DD9-BB95-A8AAB23C7B16}" type="slidenum">
              <a:rPr lang="en-US" smtClean="0"/>
              <a:t>37</a:t>
            </a:fld>
            <a:endParaRPr lang="en-US" dirty="0"/>
          </a:p>
        </p:txBody>
      </p:sp>
    </p:spTree>
    <p:extLst>
      <p:ext uri="{BB962C8B-B14F-4D97-AF65-F5344CB8AC3E}">
        <p14:creationId xmlns:p14="http://schemas.microsoft.com/office/powerpoint/2010/main" val="229281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C30DEA-7AAB-4DD9-BB95-A8AAB23C7B16}" type="slidenum">
              <a:rPr lang="en-US" smtClean="0"/>
              <a:t>38</a:t>
            </a:fld>
            <a:endParaRPr lang="en-US" dirty="0"/>
          </a:p>
        </p:txBody>
      </p:sp>
    </p:spTree>
    <p:extLst>
      <p:ext uri="{BB962C8B-B14F-4D97-AF65-F5344CB8AC3E}">
        <p14:creationId xmlns:p14="http://schemas.microsoft.com/office/powerpoint/2010/main" val="38922618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With only 12 counselors, we tend to fill up during the Oct. 15 – Dec. 7 open enrollment period.  There  are “over flow” options, but would not be on site.  </a:t>
            </a:r>
          </a:p>
        </p:txBody>
      </p:sp>
      <p:sp>
        <p:nvSpPr>
          <p:cNvPr id="4" name="Slide Number Placeholder 3"/>
          <p:cNvSpPr>
            <a:spLocks noGrp="1"/>
          </p:cNvSpPr>
          <p:nvPr>
            <p:ph type="sldNum" sz="quarter" idx="10"/>
          </p:nvPr>
        </p:nvSpPr>
        <p:spPr/>
        <p:txBody>
          <a:bodyPr/>
          <a:lstStyle/>
          <a:p>
            <a:fld id="{E3C30DEA-7AAB-4DD9-BB95-A8AAB23C7B16}" type="slidenum">
              <a:rPr lang="en-US" smtClean="0"/>
              <a:t>39</a:t>
            </a:fld>
            <a:endParaRPr lang="en-US" dirty="0"/>
          </a:p>
        </p:txBody>
      </p:sp>
    </p:spTree>
    <p:extLst>
      <p:ext uri="{BB962C8B-B14F-4D97-AF65-F5344CB8AC3E}">
        <p14:creationId xmlns:p14="http://schemas.microsoft.com/office/powerpoint/2010/main" val="37913412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6678">
              <a:spcBef>
                <a:spcPct val="30000"/>
              </a:spcBef>
              <a:defRPr sz="1300">
                <a:solidFill>
                  <a:schemeClr val="tx1"/>
                </a:solidFill>
                <a:latin typeface="Times New Roman" panose="02020603050405020304" pitchFamily="18" charset="0"/>
              </a:defRPr>
            </a:lvl1pPr>
            <a:lvl2pPr marL="769301" indent="-294046" defTabSz="996678">
              <a:spcBef>
                <a:spcPct val="30000"/>
              </a:spcBef>
              <a:defRPr sz="1300">
                <a:solidFill>
                  <a:schemeClr val="tx1"/>
                </a:solidFill>
                <a:latin typeface="Times New Roman" panose="02020603050405020304" pitchFamily="18" charset="0"/>
              </a:defRPr>
            </a:lvl2pPr>
            <a:lvl3pPr marL="1184729" indent="-234210" defTabSz="996678">
              <a:spcBef>
                <a:spcPct val="30000"/>
              </a:spcBef>
              <a:defRPr sz="1300">
                <a:solidFill>
                  <a:schemeClr val="tx1"/>
                </a:solidFill>
                <a:latin typeface="Times New Roman" panose="02020603050405020304" pitchFamily="18" charset="0"/>
              </a:defRPr>
            </a:lvl3pPr>
            <a:lvl4pPr marL="1656569" indent="-234210" defTabSz="996678">
              <a:spcBef>
                <a:spcPct val="30000"/>
              </a:spcBef>
              <a:defRPr sz="1300">
                <a:solidFill>
                  <a:schemeClr val="tx1"/>
                </a:solidFill>
                <a:latin typeface="Times New Roman" panose="02020603050405020304" pitchFamily="18" charset="0"/>
              </a:defRPr>
            </a:lvl4pPr>
            <a:lvl5pPr marL="2133539" indent="-234210" defTabSz="996678">
              <a:spcBef>
                <a:spcPct val="30000"/>
              </a:spcBef>
              <a:defRPr sz="1300">
                <a:solidFill>
                  <a:schemeClr val="tx1"/>
                </a:solidFill>
                <a:latin typeface="Times New Roman" panose="02020603050405020304" pitchFamily="18" charset="0"/>
              </a:defRPr>
            </a:lvl5pPr>
            <a:lvl6pPr marL="2625892" indent="-234210" defTabSz="996678" eaLnBrk="0" fontAlgn="base" hangingPunct="0">
              <a:spcBef>
                <a:spcPct val="30000"/>
              </a:spcBef>
              <a:spcAft>
                <a:spcPct val="0"/>
              </a:spcAft>
              <a:defRPr sz="1300">
                <a:solidFill>
                  <a:schemeClr val="tx1"/>
                </a:solidFill>
                <a:latin typeface="Times New Roman" panose="02020603050405020304" pitchFamily="18" charset="0"/>
              </a:defRPr>
            </a:lvl6pPr>
            <a:lvl7pPr marL="3118247" indent="-234210" defTabSz="996678" eaLnBrk="0" fontAlgn="base" hangingPunct="0">
              <a:spcBef>
                <a:spcPct val="30000"/>
              </a:spcBef>
              <a:spcAft>
                <a:spcPct val="0"/>
              </a:spcAft>
              <a:defRPr sz="1300">
                <a:solidFill>
                  <a:schemeClr val="tx1"/>
                </a:solidFill>
                <a:latin typeface="Times New Roman" panose="02020603050405020304" pitchFamily="18" charset="0"/>
              </a:defRPr>
            </a:lvl7pPr>
            <a:lvl8pPr marL="3610601" indent="-234210" defTabSz="996678" eaLnBrk="0" fontAlgn="base" hangingPunct="0">
              <a:spcBef>
                <a:spcPct val="30000"/>
              </a:spcBef>
              <a:spcAft>
                <a:spcPct val="0"/>
              </a:spcAft>
              <a:defRPr sz="1300">
                <a:solidFill>
                  <a:schemeClr val="tx1"/>
                </a:solidFill>
                <a:latin typeface="Times New Roman" panose="02020603050405020304" pitchFamily="18" charset="0"/>
              </a:defRPr>
            </a:lvl8pPr>
            <a:lvl9pPr marL="4102957" indent="-234210" defTabSz="996678"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3193BC81-F429-4464-8786-B96CA39B8E95}" type="slidenum">
              <a:rPr lang="en-US" altLang="en-US" smtClean="0"/>
              <a:pPr>
                <a:spcBef>
                  <a:spcPct val="0"/>
                </a:spcBef>
              </a:pPr>
              <a:t>40</a:t>
            </a:fld>
            <a:endParaRPr lang="en-US" altLang="en-US" dirty="0"/>
          </a:p>
        </p:txBody>
      </p:sp>
      <p:sp>
        <p:nvSpPr>
          <p:cNvPr id="149507" name="Rectangle 2"/>
          <p:cNvSpPr>
            <a:spLocks noGrp="1" noRot="1" noChangeAspect="1" noChangeArrowheads="1" noTextEdit="1"/>
          </p:cNvSpPr>
          <p:nvPr>
            <p:ph type="sldImg"/>
          </p:nvPr>
        </p:nvSpPr>
        <p:spPr>
          <a:xfrm>
            <a:off x="506413" y="741363"/>
            <a:ext cx="6565900" cy="3694112"/>
          </a:xfrm>
          <a:ln/>
        </p:spPr>
      </p:sp>
      <p:sp>
        <p:nvSpPr>
          <p:cNvPr id="112644" name="Rectangle 3"/>
          <p:cNvSpPr>
            <a:spLocks noGrp="1" noChangeArrowheads="1"/>
          </p:cNvSpPr>
          <p:nvPr>
            <p:ph type="body" idx="1"/>
          </p:nvPr>
        </p:nvSpPr>
        <p:spPr>
          <a:xfrm>
            <a:off x="1011887" y="4693276"/>
            <a:ext cx="5552217" cy="4848148"/>
          </a:xfrm>
          <a:ln/>
        </p:spPr>
        <p:txBody>
          <a:bodyPr lIns="98395" tIns="49199" rIns="98395" bIns="49199"/>
          <a:lstStyle/>
          <a:p>
            <a:pPr>
              <a:defRPr/>
            </a:pPr>
            <a:endParaRPr lang="en-US" dirty="0"/>
          </a:p>
        </p:txBody>
      </p:sp>
    </p:spTree>
    <p:extLst>
      <p:ext uri="{BB962C8B-B14F-4D97-AF65-F5344CB8AC3E}">
        <p14:creationId xmlns:p14="http://schemas.microsoft.com/office/powerpoint/2010/main" val="2024474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C30DEA-7AAB-4DD9-BB95-A8AAB23C7B16}" type="slidenum">
              <a:rPr lang="en-US" smtClean="0"/>
              <a:t>14</a:t>
            </a:fld>
            <a:endParaRPr lang="en-US" dirty="0"/>
          </a:p>
        </p:txBody>
      </p:sp>
    </p:spTree>
    <p:extLst>
      <p:ext uri="{BB962C8B-B14F-4D97-AF65-F5344CB8AC3E}">
        <p14:creationId xmlns:p14="http://schemas.microsoft.com/office/powerpoint/2010/main" val="7306412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C30DEA-7AAB-4DD9-BB95-A8AAB23C7B16}" type="slidenum">
              <a:rPr lang="en-US" smtClean="0"/>
              <a:t>41</a:t>
            </a:fld>
            <a:endParaRPr lang="en-US" dirty="0"/>
          </a:p>
        </p:txBody>
      </p:sp>
    </p:spTree>
    <p:extLst>
      <p:ext uri="{BB962C8B-B14F-4D97-AF65-F5344CB8AC3E}">
        <p14:creationId xmlns:p14="http://schemas.microsoft.com/office/powerpoint/2010/main" val="31895200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C30DEA-7AAB-4DD9-BB95-A8AAB23C7B16}" type="slidenum">
              <a:rPr lang="en-US" smtClean="0"/>
              <a:t>42</a:t>
            </a:fld>
            <a:endParaRPr lang="en-US" dirty="0"/>
          </a:p>
        </p:txBody>
      </p:sp>
    </p:spTree>
    <p:extLst>
      <p:ext uri="{BB962C8B-B14F-4D97-AF65-F5344CB8AC3E}">
        <p14:creationId xmlns:p14="http://schemas.microsoft.com/office/powerpoint/2010/main" val="2603375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C30DEA-7AAB-4DD9-BB95-A8AAB23C7B16}" type="slidenum">
              <a:rPr lang="en-US" smtClean="0"/>
              <a:t>15</a:t>
            </a:fld>
            <a:endParaRPr lang="en-US" dirty="0"/>
          </a:p>
        </p:txBody>
      </p:sp>
    </p:spTree>
    <p:extLst>
      <p:ext uri="{BB962C8B-B14F-4D97-AF65-F5344CB8AC3E}">
        <p14:creationId xmlns:p14="http://schemas.microsoft.com/office/powerpoint/2010/main" val="1866490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Regardless</a:t>
            </a:r>
            <a:r>
              <a:rPr lang="en-US" baseline="0" dirty="0"/>
              <a:t> of the coverage option you choose, you need to be enrolled in Medicare Parts A &amp; B</a:t>
            </a:r>
          </a:p>
          <a:p>
            <a:r>
              <a:rPr lang="en-US" dirty="0"/>
              <a:t>You will also pay the Part</a:t>
            </a:r>
            <a:r>
              <a:rPr lang="en-US" baseline="0" dirty="0"/>
              <a:t> B premium regardless of what other health insurance choices you make.</a:t>
            </a:r>
          </a:p>
        </p:txBody>
      </p:sp>
      <p:sp>
        <p:nvSpPr>
          <p:cNvPr id="4" name="Slide Number Placeholder 3"/>
          <p:cNvSpPr>
            <a:spLocks noGrp="1"/>
          </p:cNvSpPr>
          <p:nvPr>
            <p:ph type="sldNum" sz="quarter" idx="10"/>
          </p:nvPr>
        </p:nvSpPr>
        <p:spPr/>
        <p:txBody>
          <a:bodyPr/>
          <a:lstStyle/>
          <a:p>
            <a:fld id="{E3C30DEA-7AAB-4DD9-BB95-A8AAB23C7B16}" type="slidenum">
              <a:rPr lang="en-US" smtClean="0"/>
              <a:t>16</a:t>
            </a:fld>
            <a:endParaRPr lang="en-US" dirty="0"/>
          </a:p>
        </p:txBody>
      </p:sp>
    </p:spTree>
    <p:extLst>
      <p:ext uri="{BB962C8B-B14F-4D97-AF65-F5344CB8AC3E}">
        <p14:creationId xmlns:p14="http://schemas.microsoft.com/office/powerpoint/2010/main" val="2386431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6678">
              <a:spcBef>
                <a:spcPct val="30000"/>
              </a:spcBef>
              <a:defRPr sz="1300">
                <a:solidFill>
                  <a:schemeClr val="tx1"/>
                </a:solidFill>
                <a:latin typeface="Times New Roman" panose="02020603050405020304" pitchFamily="18" charset="0"/>
              </a:defRPr>
            </a:lvl1pPr>
            <a:lvl2pPr marL="769301" indent="-294046" defTabSz="996678">
              <a:spcBef>
                <a:spcPct val="30000"/>
              </a:spcBef>
              <a:defRPr sz="1300">
                <a:solidFill>
                  <a:schemeClr val="tx1"/>
                </a:solidFill>
                <a:latin typeface="Times New Roman" panose="02020603050405020304" pitchFamily="18" charset="0"/>
              </a:defRPr>
            </a:lvl2pPr>
            <a:lvl3pPr marL="1184729" indent="-234210" defTabSz="996678">
              <a:spcBef>
                <a:spcPct val="30000"/>
              </a:spcBef>
              <a:defRPr sz="1300">
                <a:solidFill>
                  <a:schemeClr val="tx1"/>
                </a:solidFill>
                <a:latin typeface="Times New Roman" panose="02020603050405020304" pitchFamily="18" charset="0"/>
              </a:defRPr>
            </a:lvl3pPr>
            <a:lvl4pPr marL="1656569" indent="-234210" defTabSz="996678">
              <a:spcBef>
                <a:spcPct val="30000"/>
              </a:spcBef>
              <a:defRPr sz="1300">
                <a:solidFill>
                  <a:schemeClr val="tx1"/>
                </a:solidFill>
                <a:latin typeface="Times New Roman" panose="02020603050405020304" pitchFamily="18" charset="0"/>
              </a:defRPr>
            </a:lvl4pPr>
            <a:lvl5pPr marL="2133539" indent="-234210" defTabSz="996678">
              <a:spcBef>
                <a:spcPct val="30000"/>
              </a:spcBef>
              <a:defRPr sz="1300">
                <a:solidFill>
                  <a:schemeClr val="tx1"/>
                </a:solidFill>
                <a:latin typeface="Times New Roman" panose="02020603050405020304" pitchFamily="18" charset="0"/>
              </a:defRPr>
            </a:lvl5pPr>
            <a:lvl6pPr marL="2625892" indent="-234210" defTabSz="996678" eaLnBrk="0" fontAlgn="base" hangingPunct="0">
              <a:spcBef>
                <a:spcPct val="30000"/>
              </a:spcBef>
              <a:spcAft>
                <a:spcPct val="0"/>
              </a:spcAft>
              <a:defRPr sz="1300">
                <a:solidFill>
                  <a:schemeClr val="tx1"/>
                </a:solidFill>
                <a:latin typeface="Times New Roman" panose="02020603050405020304" pitchFamily="18" charset="0"/>
              </a:defRPr>
            </a:lvl6pPr>
            <a:lvl7pPr marL="3118247" indent="-234210" defTabSz="996678" eaLnBrk="0" fontAlgn="base" hangingPunct="0">
              <a:spcBef>
                <a:spcPct val="30000"/>
              </a:spcBef>
              <a:spcAft>
                <a:spcPct val="0"/>
              </a:spcAft>
              <a:defRPr sz="1300">
                <a:solidFill>
                  <a:schemeClr val="tx1"/>
                </a:solidFill>
                <a:latin typeface="Times New Roman" panose="02020603050405020304" pitchFamily="18" charset="0"/>
              </a:defRPr>
            </a:lvl7pPr>
            <a:lvl8pPr marL="3610601" indent="-234210" defTabSz="996678" eaLnBrk="0" fontAlgn="base" hangingPunct="0">
              <a:spcBef>
                <a:spcPct val="30000"/>
              </a:spcBef>
              <a:spcAft>
                <a:spcPct val="0"/>
              </a:spcAft>
              <a:defRPr sz="1300">
                <a:solidFill>
                  <a:schemeClr val="tx1"/>
                </a:solidFill>
                <a:latin typeface="Times New Roman" panose="02020603050405020304" pitchFamily="18" charset="0"/>
              </a:defRPr>
            </a:lvl8pPr>
            <a:lvl9pPr marL="4102957" indent="-234210" defTabSz="996678"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6D9A1D70-5CFF-4DD9-918B-282A8EEC2D30}" type="slidenum">
              <a:rPr lang="en-US" altLang="en-US" smtClean="0"/>
              <a:pPr>
                <a:spcBef>
                  <a:spcPct val="0"/>
                </a:spcBef>
              </a:pPr>
              <a:t>17</a:t>
            </a:fld>
            <a:endParaRPr lang="en-US" alt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500" dirty="0"/>
              <a:t>Historically, I believe many people retired from the university assuming that continuing coverage on a University insurance plan would be their best option.  Therefore, they may not have learned about the other options available.  </a:t>
            </a:r>
          </a:p>
          <a:p>
            <a:pPr eaLnBrk="1" hangingPunct="1"/>
            <a:r>
              <a:rPr lang="en-US" altLang="en-US" sz="1500" dirty="0"/>
              <a:t>However, many things have changed over time, including cost of the employee plans, making it advisable to consider all the options, in the context of your own individual needs and circumstances.  </a:t>
            </a:r>
          </a:p>
        </p:txBody>
      </p:sp>
    </p:spTree>
    <p:extLst>
      <p:ext uri="{BB962C8B-B14F-4D97-AF65-F5344CB8AC3E}">
        <p14:creationId xmlns:p14="http://schemas.microsoft.com/office/powerpoint/2010/main" val="2126553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Traditional Medicare is somewhat like an “ala carte” menu of supplements beyond standard</a:t>
            </a:r>
            <a:r>
              <a:rPr lang="en-US" baseline="0" dirty="0"/>
              <a:t> Medicare A &amp; B.  This reflects how Medicare has evolved over time and may allow you to tailor your supplements to address your individual needs and circumstances.  </a:t>
            </a:r>
          </a:p>
          <a:p>
            <a:r>
              <a:rPr lang="en-US" baseline="0" dirty="0"/>
              <a:t>  </a:t>
            </a:r>
            <a:endParaRPr lang="en-US" dirty="0"/>
          </a:p>
        </p:txBody>
      </p:sp>
      <p:sp>
        <p:nvSpPr>
          <p:cNvPr id="4" name="Slide Number Placeholder 3"/>
          <p:cNvSpPr>
            <a:spLocks noGrp="1"/>
          </p:cNvSpPr>
          <p:nvPr>
            <p:ph type="sldNum" sz="quarter" idx="10"/>
          </p:nvPr>
        </p:nvSpPr>
        <p:spPr/>
        <p:txBody>
          <a:bodyPr/>
          <a:lstStyle/>
          <a:p>
            <a:fld id="{E3C30DEA-7AAB-4DD9-BB95-A8AAB23C7B16}" type="slidenum">
              <a:rPr lang="en-US" smtClean="0"/>
              <a:t>18</a:t>
            </a:fld>
            <a:endParaRPr lang="en-US" dirty="0"/>
          </a:p>
        </p:txBody>
      </p:sp>
    </p:spTree>
    <p:extLst>
      <p:ext uri="{BB962C8B-B14F-4D97-AF65-F5344CB8AC3E}">
        <p14:creationId xmlns:p14="http://schemas.microsoft.com/office/powerpoint/2010/main" val="1850912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C30DEA-7AAB-4DD9-BB95-A8AAB23C7B16}" type="slidenum">
              <a:rPr lang="en-US" smtClean="0"/>
              <a:t>19</a:t>
            </a:fld>
            <a:endParaRPr lang="en-US" dirty="0"/>
          </a:p>
        </p:txBody>
      </p:sp>
    </p:spTree>
    <p:extLst>
      <p:ext uri="{BB962C8B-B14F-4D97-AF65-F5344CB8AC3E}">
        <p14:creationId xmlns:p14="http://schemas.microsoft.com/office/powerpoint/2010/main" val="1273641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6678">
              <a:spcBef>
                <a:spcPct val="30000"/>
              </a:spcBef>
              <a:defRPr sz="1300">
                <a:solidFill>
                  <a:schemeClr val="tx1"/>
                </a:solidFill>
                <a:latin typeface="Times New Roman" panose="02020603050405020304" pitchFamily="18" charset="0"/>
              </a:defRPr>
            </a:lvl1pPr>
            <a:lvl2pPr marL="769301" indent="-294046" defTabSz="996678">
              <a:spcBef>
                <a:spcPct val="30000"/>
              </a:spcBef>
              <a:defRPr sz="1300">
                <a:solidFill>
                  <a:schemeClr val="tx1"/>
                </a:solidFill>
                <a:latin typeface="Times New Roman" panose="02020603050405020304" pitchFamily="18" charset="0"/>
              </a:defRPr>
            </a:lvl2pPr>
            <a:lvl3pPr marL="1184729" indent="-234210" defTabSz="996678">
              <a:spcBef>
                <a:spcPct val="30000"/>
              </a:spcBef>
              <a:defRPr sz="1300">
                <a:solidFill>
                  <a:schemeClr val="tx1"/>
                </a:solidFill>
                <a:latin typeface="Times New Roman" panose="02020603050405020304" pitchFamily="18" charset="0"/>
              </a:defRPr>
            </a:lvl3pPr>
            <a:lvl4pPr marL="1656569" indent="-234210" defTabSz="996678">
              <a:spcBef>
                <a:spcPct val="30000"/>
              </a:spcBef>
              <a:defRPr sz="1300">
                <a:solidFill>
                  <a:schemeClr val="tx1"/>
                </a:solidFill>
                <a:latin typeface="Times New Roman" panose="02020603050405020304" pitchFamily="18" charset="0"/>
              </a:defRPr>
            </a:lvl4pPr>
            <a:lvl5pPr marL="2133539" indent="-234210" defTabSz="996678">
              <a:spcBef>
                <a:spcPct val="30000"/>
              </a:spcBef>
              <a:defRPr sz="1300">
                <a:solidFill>
                  <a:schemeClr val="tx1"/>
                </a:solidFill>
                <a:latin typeface="Times New Roman" panose="02020603050405020304" pitchFamily="18" charset="0"/>
              </a:defRPr>
            </a:lvl5pPr>
            <a:lvl6pPr marL="2625892" indent="-234210" defTabSz="996678" eaLnBrk="0" fontAlgn="base" hangingPunct="0">
              <a:spcBef>
                <a:spcPct val="30000"/>
              </a:spcBef>
              <a:spcAft>
                <a:spcPct val="0"/>
              </a:spcAft>
              <a:defRPr sz="1300">
                <a:solidFill>
                  <a:schemeClr val="tx1"/>
                </a:solidFill>
                <a:latin typeface="Times New Roman" panose="02020603050405020304" pitchFamily="18" charset="0"/>
              </a:defRPr>
            </a:lvl6pPr>
            <a:lvl7pPr marL="3118247" indent="-234210" defTabSz="996678" eaLnBrk="0" fontAlgn="base" hangingPunct="0">
              <a:spcBef>
                <a:spcPct val="30000"/>
              </a:spcBef>
              <a:spcAft>
                <a:spcPct val="0"/>
              </a:spcAft>
              <a:defRPr sz="1300">
                <a:solidFill>
                  <a:schemeClr val="tx1"/>
                </a:solidFill>
                <a:latin typeface="Times New Roman" panose="02020603050405020304" pitchFamily="18" charset="0"/>
              </a:defRPr>
            </a:lvl7pPr>
            <a:lvl8pPr marL="3610601" indent="-234210" defTabSz="996678" eaLnBrk="0" fontAlgn="base" hangingPunct="0">
              <a:spcBef>
                <a:spcPct val="30000"/>
              </a:spcBef>
              <a:spcAft>
                <a:spcPct val="0"/>
              </a:spcAft>
              <a:defRPr sz="1300">
                <a:solidFill>
                  <a:schemeClr val="tx1"/>
                </a:solidFill>
                <a:latin typeface="Times New Roman" panose="02020603050405020304" pitchFamily="18" charset="0"/>
              </a:defRPr>
            </a:lvl8pPr>
            <a:lvl9pPr marL="4102957" indent="-234210" defTabSz="996678"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2B4EFC4A-E3D3-465D-850C-C0857DC2A80B}" type="slidenum">
              <a:rPr lang="en-US" altLang="en-US" smtClean="0"/>
              <a:pPr>
                <a:spcBef>
                  <a:spcPct val="0"/>
                </a:spcBef>
              </a:pPr>
              <a:t>20</a:t>
            </a:fld>
            <a:endParaRPr lang="en-US" altLang="en-US" dirty="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xfrm>
            <a:off x="569732" y="4524948"/>
            <a:ext cx="6518657" cy="485319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400" dirty="0"/>
              <a:t>Medigap Supplements provide flexibility to see any participating Medicare provider for non-emergency care, which may be important for those who live in other parts of the country for part of the year.  (Almost all local providers accept Medicare, with a few limited exceptions.  However, in other parts of the country, this may not be the case, so it is important to ask.)  </a:t>
            </a:r>
          </a:p>
          <a:p>
            <a:endParaRPr lang="en-US" sz="1400" dirty="0"/>
          </a:p>
          <a:p>
            <a:endParaRPr lang="en-US" sz="1400" dirty="0"/>
          </a:p>
        </p:txBody>
      </p:sp>
    </p:spTree>
    <p:extLst>
      <p:ext uri="{BB962C8B-B14F-4D97-AF65-F5344CB8AC3E}">
        <p14:creationId xmlns:p14="http://schemas.microsoft.com/office/powerpoint/2010/main" val="41977325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838199" y="2184901"/>
            <a:ext cx="6155725" cy="2657032"/>
          </a:xfrm>
        </p:spPr>
        <p:txBody>
          <a:bodyPr anchor="t" anchorCtr="0">
            <a:normAutofit/>
          </a:bodyPr>
          <a:lstStyle>
            <a:lvl1pPr algn="l">
              <a:defRPr sz="5500" b="1">
                <a:solidFill>
                  <a:schemeClr val="bg1"/>
                </a:solidFill>
                <a:latin typeface="Arial" panose="020B0604020202020204" pitchFamily="34" charset="0"/>
                <a:cs typeface="Arial" panose="020B0604020202020204" pitchFamily="34" charset="0"/>
              </a:defRPr>
            </a:lvl1pPr>
          </a:lstStyle>
          <a:p>
            <a:r>
              <a:rPr lang="en-US" dirty="0"/>
              <a:t>Example of the Presentation </a:t>
            </a:r>
            <a:br>
              <a:rPr lang="en-US" dirty="0"/>
            </a:br>
            <a:r>
              <a:rPr lang="en-US" dirty="0"/>
              <a:t>Title Slide</a:t>
            </a:r>
          </a:p>
        </p:txBody>
      </p:sp>
      <p:sp>
        <p:nvSpPr>
          <p:cNvPr id="3" name="Subtitle 2">
            <a:extLst>
              <a:ext uri="{FF2B5EF4-FFF2-40B4-BE49-F238E27FC236}">
                <a16:creationId xmlns:a16="http://schemas.microsoft.com/office/drawing/2014/main" id="{95B3A797-13D4-A243-B1AE-4498B36D475C}"/>
              </a:ext>
            </a:extLst>
          </p:cNvPr>
          <p:cNvSpPr>
            <a:spLocks noGrp="1"/>
          </p:cNvSpPr>
          <p:nvPr>
            <p:ph type="subTitle" idx="1" hasCustomPrompt="1"/>
          </p:nvPr>
        </p:nvSpPr>
        <p:spPr>
          <a:xfrm>
            <a:off x="838200" y="4841933"/>
            <a:ext cx="6155726" cy="494797"/>
          </a:xfrm>
        </p:spPr>
        <p:txBody>
          <a:bodyPr/>
          <a:lstStyle>
            <a:lvl1pPr marL="0" indent="0" algn="l">
              <a:buNone/>
              <a:defRPr sz="24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17" name="Text Placeholder 15">
            <a:extLst>
              <a:ext uri="{FF2B5EF4-FFF2-40B4-BE49-F238E27FC236}">
                <a16:creationId xmlns:a16="http://schemas.microsoft.com/office/drawing/2014/main" id="{884DA5E7-4B71-0543-8E46-EC2A81EAE3C1}"/>
              </a:ext>
            </a:extLst>
          </p:cNvPr>
          <p:cNvSpPr>
            <a:spLocks noGrp="1"/>
          </p:cNvSpPr>
          <p:nvPr>
            <p:ph type="body" sz="quarter" idx="10" hasCustomPrompt="1"/>
          </p:nvPr>
        </p:nvSpPr>
        <p:spPr>
          <a:xfrm>
            <a:off x="838198" y="5304529"/>
            <a:ext cx="6155726" cy="495309"/>
          </a:xfrm>
        </p:spPr>
        <p:txBody>
          <a:bodyPr>
            <a:normAutofit/>
          </a:bodyPr>
          <a:lstStyle>
            <a:lvl1pPr marL="0" indent="0">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Month XX, 2020</a:t>
            </a:r>
          </a:p>
        </p:txBody>
      </p:sp>
      <p:sp>
        <p:nvSpPr>
          <p:cNvPr id="18" name="Picture Placeholder 4">
            <a:extLst>
              <a:ext uri="{FF2B5EF4-FFF2-40B4-BE49-F238E27FC236}">
                <a16:creationId xmlns:a16="http://schemas.microsoft.com/office/drawing/2014/main" id="{2C35F063-23A9-F244-9022-8BBB7E277ACC}"/>
              </a:ext>
            </a:extLst>
          </p:cNvPr>
          <p:cNvSpPr>
            <a:spLocks noGrp="1"/>
          </p:cNvSpPr>
          <p:nvPr>
            <p:ph type="pic" sz="quarter" idx="11"/>
          </p:nvPr>
        </p:nvSpPr>
        <p:spPr>
          <a:xfrm>
            <a:off x="7624118" y="0"/>
            <a:ext cx="4564583" cy="6857999"/>
          </a:xfrm>
          <a:prstGeom prst="rect">
            <a:avLst/>
          </a:prstGeom>
        </p:spPr>
        <p:txBody>
          <a:bodyPr anchor="ctr" anchorCtr="0"/>
          <a:lstStyle>
            <a:lvl1pPr marL="0" indent="0" algn="ctr">
              <a:buNone/>
              <a:defRPr b="0" i="0">
                <a:solidFill>
                  <a:schemeClr val="accent3"/>
                </a:solidFill>
                <a:latin typeface="Arial" panose="020B0604020202020204" pitchFamily="34" charset="0"/>
              </a:defRPr>
            </a:lvl1pPr>
          </a:lstStyle>
          <a:p>
            <a:r>
              <a:rPr lang="en-US" dirty="0"/>
              <a:t>Click icon to add picture</a:t>
            </a:r>
          </a:p>
        </p:txBody>
      </p:sp>
      <p:sp>
        <p:nvSpPr>
          <p:cNvPr id="20" name="Footer Placeholder 4">
            <a:extLst>
              <a:ext uri="{FF2B5EF4-FFF2-40B4-BE49-F238E27FC236}">
                <a16:creationId xmlns:a16="http://schemas.microsoft.com/office/drawing/2014/main" id="{9FFBE56B-A7B4-404B-AC1B-0618CFF1BFD9}"/>
              </a:ext>
            </a:extLst>
          </p:cNvPr>
          <p:cNvSpPr txBox="1">
            <a:spLocks/>
          </p:cNvSpPr>
          <p:nvPr userDrawn="1"/>
        </p:nvSpPr>
        <p:spPr>
          <a:xfrm>
            <a:off x="3729681" y="0"/>
            <a:ext cx="3264244" cy="1310073"/>
          </a:xfrm>
          <a:prstGeom prst="rect">
            <a:avLst/>
          </a:prstGeom>
          <a:noFill/>
        </p:spPr>
        <p:txBody>
          <a:bodyPr vert="horz" lIns="91440" tIns="45720" rIns="91440" bIns="45720" rtlCol="0" anchor="ctr"/>
          <a:lstStyle>
            <a:defPPr>
              <a:defRPr lang="en-US"/>
            </a:defPPr>
            <a:lvl1pPr marL="0" algn="l" defTabSz="914400" rtl="0" eaLnBrk="1" latinLnBrk="0" hangingPunct="1">
              <a:defRPr sz="24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Office of Strategic Communication</a:t>
            </a:r>
          </a:p>
        </p:txBody>
      </p:sp>
      <p:pic>
        <p:nvPicPr>
          <p:cNvPr id="22" name="Picture 21" descr="University of Iowa Logo in tab">
            <a:extLst>
              <a:ext uri="{FF2B5EF4-FFF2-40B4-BE49-F238E27FC236}">
                <a16:creationId xmlns:a16="http://schemas.microsoft.com/office/drawing/2014/main" id="{3B350327-455D-E242-AC33-A448799973A0}"/>
              </a:ext>
            </a:extLst>
          </p:cNvPr>
          <p:cNvPicPr>
            <a:picLocks noChangeAspect="1"/>
          </p:cNvPicPr>
          <p:nvPr userDrawn="1"/>
        </p:nvPicPr>
        <p:blipFill>
          <a:blip r:embed="rId2"/>
          <a:stretch>
            <a:fillRect/>
          </a:stretch>
        </p:blipFill>
        <p:spPr>
          <a:xfrm>
            <a:off x="825841" y="0"/>
            <a:ext cx="2693773" cy="1279542"/>
          </a:xfrm>
          <a:prstGeom prst="rect">
            <a:avLst/>
          </a:prstGeom>
        </p:spPr>
      </p:pic>
    </p:spTree>
    <p:extLst>
      <p:ext uri="{BB962C8B-B14F-4D97-AF65-F5344CB8AC3E}">
        <p14:creationId xmlns:p14="http://schemas.microsoft.com/office/powerpoint/2010/main" val="93804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6EBBA0-2B0E-FB4D-B3E3-D6D8CFD2D304}"/>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2" name="Title 1">
            <a:extLst>
              <a:ext uri="{FF2B5EF4-FFF2-40B4-BE49-F238E27FC236}">
                <a16:creationId xmlns:a16="http://schemas.microsoft.com/office/drawing/2014/main" id="{045AAEF4-B950-814D-A811-CD17BDDF049C}"/>
              </a:ext>
            </a:extLst>
          </p:cNvPr>
          <p:cNvSpPr>
            <a:spLocks noGrp="1"/>
          </p:cNvSpPr>
          <p:nvPr>
            <p:ph type="title"/>
          </p:nvPr>
        </p:nvSpPr>
        <p:spPr>
          <a:xfrm>
            <a:off x="739345" y="494273"/>
            <a:ext cx="10515600" cy="869089"/>
          </a:xfrm>
        </p:spPr>
        <p:txBody>
          <a:bodyPr/>
          <a:lstStyle/>
          <a:p>
            <a:r>
              <a:rPr lang="en-US" dirty="0"/>
              <a:t>Click to edit Master title style</a:t>
            </a:r>
          </a:p>
        </p:txBody>
      </p:sp>
      <p:sp>
        <p:nvSpPr>
          <p:cNvPr id="7" name="Footer Placeholder 4">
            <a:extLst>
              <a:ext uri="{FF2B5EF4-FFF2-40B4-BE49-F238E27FC236}">
                <a16:creationId xmlns:a16="http://schemas.microsoft.com/office/drawing/2014/main" id="{4BDC48E3-2023-0242-985D-69E25BFFF8AD}"/>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1">
                <a:solidFill>
                  <a:schemeClr val="bg1"/>
                </a:solidFill>
              </a:defRPr>
            </a:lvl1pPr>
          </a:lstStyle>
          <a:p>
            <a:r>
              <a:rPr lang="en-US"/>
              <a:t>View &gt;&gt; Header and Footer &gt;&gt; Add Unit Name</a:t>
            </a:r>
            <a:endParaRPr lang="en-US" dirty="0"/>
          </a:p>
        </p:txBody>
      </p:sp>
      <p:cxnSp>
        <p:nvCxnSpPr>
          <p:cNvPr id="8" name="Straight Connector 7">
            <a:extLst>
              <a:ext uri="{FF2B5EF4-FFF2-40B4-BE49-F238E27FC236}">
                <a16:creationId xmlns:a16="http://schemas.microsoft.com/office/drawing/2014/main" id="{CBB5BDD8-8221-F040-8AE0-3F33C4E24CA0}"/>
              </a:ext>
            </a:extLst>
          </p:cNvPr>
          <p:cNvCxnSpPr>
            <a:cxnSpLocks/>
          </p:cNvCxnSpPr>
          <p:nvPr userDrawn="1"/>
        </p:nvCxnSpPr>
        <p:spPr>
          <a:xfrm>
            <a:off x="838200"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pic>
        <p:nvPicPr>
          <p:cNvPr id="13" name="Picture 12" descr="University of Iowa Logo in tab">
            <a:extLst>
              <a:ext uri="{FF2B5EF4-FFF2-40B4-BE49-F238E27FC236}">
                <a16:creationId xmlns:a16="http://schemas.microsoft.com/office/drawing/2014/main" id="{F51089BB-12B1-B240-94C3-C431E554F07B}"/>
              </a:ext>
            </a:extLst>
          </p:cNvPr>
          <p:cNvPicPr>
            <a:picLocks noChangeAspect="1"/>
          </p:cNvPicPr>
          <p:nvPr userDrawn="1"/>
        </p:nvPicPr>
        <p:blipFill>
          <a:blip r:embed="rId2"/>
          <a:stretch>
            <a:fillRect/>
          </a:stretch>
        </p:blipFill>
        <p:spPr>
          <a:xfrm>
            <a:off x="838200" y="6131555"/>
            <a:ext cx="1545021" cy="733885"/>
          </a:xfrm>
          <a:prstGeom prst="rect">
            <a:avLst/>
          </a:prstGeom>
        </p:spPr>
      </p:pic>
      <p:sp>
        <p:nvSpPr>
          <p:cNvPr id="5" name="Chart Placeholder 4">
            <a:extLst>
              <a:ext uri="{FF2B5EF4-FFF2-40B4-BE49-F238E27FC236}">
                <a16:creationId xmlns:a16="http://schemas.microsoft.com/office/drawing/2014/main" id="{DF1F65E7-1CB7-3D42-91A9-88DA4E58EB0E}"/>
              </a:ext>
            </a:extLst>
          </p:cNvPr>
          <p:cNvSpPr>
            <a:spLocks noGrp="1"/>
          </p:cNvSpPr>
          <p:nvPr>
            <p:ph type="chart" sz="quarter" idx="10"/>
          </p:nvPr>
        </p:nvSpPr>
        <p:spPr>
          <a:xfrm>
            <a:off x="739346" y="1570038"/>
            <a:ext cx="10515600" cy="4114800"/>
          </a:xfrm>
        </p:spPr>
        <p:txBody>
          <a:bodyPr/>
          <a:lstStyle/>
          <a:p>
            <a:endParaRPr lang="en-US" dirty="0"/>
          </a:p>
        </p:txBody>
      </p:sp>
    </p:spTree>
    <p:extLst>
      <p:ext uri="{BB962C8B-B14F-4D97-AF65-F5344CB8AC3E}">
        <p14:creationId xmlns:p14="http://schemas.microsoft.com/office/powerpoint/2010/main" val="314276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chemeClr val="tx1"/>
        </a:solidFill>
        <a:effectLst/>
      </p:bgPr>
    </p:bg>
    <p:spTree>
      <p:nvGrpSpPr>
        <p:cNvPr id="1" name=""/>
        <p:cNvGrpSpPr/>
        <p:nvPr/>
      </p:nvGrpSpPr>
      <p:grpSpPr>
        <a:xfrm>
          <a:off x="0" y="0"/>
          <a:ext cx="0" cy="0"/>
          <a:chOff x="0" y="0"/>
          <a:chExt cx="0" cy="0"/>
        </a:xfrm>
      </p:grpSpPr>
      <p:pic>
        <p:nvPicPr>
          <p:cNvPr id="18" name="Picture 17" descr="University of Iowa Logo in tab">
            <a:extLst>
              <a:ext uri="{FF2B5EF4-FFF2-40B4-BE49-F238E27FC236}">
                <a16:creationId xmlns:a16="http://schemas.microsoft.com/office/drawing/2014/main" id="{3F3707A5-781C-0544-BEBE-D5FFCC2755C1}"/>
              </a:ext>
            </a:extLst>
          </p:cNvPr>
          <p:cNvPicPr>
            <a:picLocks noChangeAspect="1"/>
          </p:cNvPicPr>
          <p:nvPr userDrawn="1"/>
        </p:nvPicPr>
        <p:blipFill>
          <a:blip r:embed="rId2"/>
          <a:stretch>
            <a:fillRect/>
          </a:stretch>
        </p:blipFill>
        <p:spPr>
          <a:xfrm>
            <a:off x="8625016" y="0"/>
            <a:ext cx="2693773" cy="1279542"/>
          </a:xfrm>
          <a:prstGeom prst="rect">
            <a:avLst/>
          </a:prstGeom>
        </p:spPr>
      </p:pic>
      <p:sp>
        <p:nvSpPr>
          <p:cNvPr id="19" name="Title 1">
            <a:extLst>
              <a:ext uri="{FF2B5EF4-FFF2-40B4-BE49-F238E27FC236}">
                <a16:creationId xmlns:a16="http://schemas.microsoft.com/office/drawing/2014/main" id="{AC533B8E-DBF3-664D-901D-8735DE775212}"/>
              </a:ext>
            </a:extLst>
          </p:cNvPr>
          <p:cNvSpPr>
            <a:spLocks noGrp="1"/>
          </p:cNvSpPr>
          <p:nvPr>
            <p:ph type="ctrTitle" hasCustomPrompt="1"/>
          </p:nvPr>
        </p:nvSpPr>
        <p:spPr>
          <a:xfrm>
            <a:off x="838199" y="3367174"/>
            <a:ext cx="9144000" cy="1843238"/>
          </a:xfrm>
        </p:spPr>
        <p:txBody>
          <a:bodyPr anchor="t" anchorCtr="0">
            <a:normAutofit/>
          </a:bodyPr>
          <a:lstStyle>
            <a:lvl1pPr algn="l">
              <a:defRPr sz="6000" b="1">
                <a:solidFill>
                  <a:schemeClr val="bg1"/>
                </a:solidFill>
                <a:latin typeface="Arial" panose="020B0604020202020204" pitchFamily="34" charset="0"/>
                <a:cs typeface="Arial" panose="020B0604020202020204" pitchFamily="34" charset="0"/>
              </a:defRPr>
            </a:lvl1pPr>
          </a:lstStyle>
          <a:p>
            <a:r>
              <a:rPr lang="en-US" dirty="0"/>
              <a:t>Closing Slide Header</a:t>
            </a:r>
          </a:p>
        </p:txBody>
      </p:sp>
      <p:sp>
        <p:nvSpPr>
          <p:cNvPr id="20" name="Footer Placeholder 4">
            <a:extLst>
              <a:ext uri="{FF2B5EF4-FFF2-40B4-BE49-F238E27FC236}">
                <a16:creationId xmlns:a16="http://schemas.microsoft.com/office/drawing/2014/main" id="{4D36833F-B2C7-1C49-9947-A60C1ACB0296}"/>
              </a:ext>
            </a:extLst>
          </p:cNvPr>
          <p:cNvSpPr>
            <a:spLocks noGrp="1"/>
          </p:cNvSpPr>
          <p:nvPr>
            <p:ph type="ftr" sz="quarter" idx="3"/>
          </p:nvPr>
        </p:nvSpPr>
        <p:spPr>
          <a:xfrm>
            <a:off x="850556" y="2463764"/>
            <a:ext cx="8684173" cy="365125"/>
          </a:xfrm>
          <a:prstGeom prst="rect">
            <a:avLst/>
          </a:prstGeom>
          <a:noFill/>
        </p:spPr>
        <p:txBody>
          <a:bodyPr vert="horz" lIns="91440" tIns="45720" rIns="91440" bIns="45720" rtlCol="0" anchor="ctr"/>
          <a:lstStyle>
            <a:lvl1pPr algn="l">
              <a:defRPr sz="2400" b="0">
                <a:solidFill>
                  <a:schemeClr val="bg1"/>
                </a:solidFill>
              </a:defRPr>
            </a:lvl1pPr>
          </a:lstStyle>
          <a:p>
            <a:r>
              <a:rPr lang="en-US" dirty="0"/>
              <a:t>View &gt;&gt; Header and Footer &gt;&gt; Add Unit Name</a:t>
            </a:r>
          </a:p>
        </p:txBody>
      </p:sp>
      <p:cxnSp>
        <p:nvCxnSpPr>
          <p:cNvPr id="21" name="Straight Connector 20">
            <a:extLst>
              <a:ext uri="{FF2B5EF4-FFF2-40B4-BE49-F238E27FC236}">
                <a16:creationId xmlns:a16="http://schemas.microsoft.com/office/drawing/2014/main" id="{4F7216A4-2452-1B4B-AE0D-122E7F5A5965}"/>
              </a:ext>
            </a:extLst>
          </p:cNvPr>
          <p:cNvCxnSpPr>
            <a:cxnSpLocks/>
          </p:cNvCxnSpPr>
          <p:nvPr userDrawn="1"/>
        </p:nvCxnSpPr>
        <p:spPr>
          <a:xfrm>
            <a:off x="974126" y="3029213"/>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3638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ogo Only Slide">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948C9EC-F08C-634B-9436-0DC9CB28E3D9}"/>
              </a:ext>
            </a:extLst>
          </p:cNvPr>
          <p:cNvPicPr>
            <a:picLocks noChangeAspect="1"/>
          </p:cNvPicPr>
          <p:nvPr userDrawn="1"/>
        </p:nvPicPr>
        <p:blipFill>
          <a:blip r:embed="rId2"/>
          <a:stretch>
            <a:fillRect/>
          </a:stretch>
        </p:blipFill>
        <p:spPr>
          <a:xfrm>
            <a:off x="2286000" y="1524000"/>
            <a:ext cx="7620000" cy="3810000"/>
          </a:xfrm>
          <a:prstGeom prst="rect">
            <a:avLst/>
          </a:prstGeom>
        </p:spPr>
      </p:pic>
    </p:spTree>
    <p:extLst>
      <p:ext uri="{BB962C8B-B14F-4D97-AF65-F5344CB8AC3E}">
        <p14:creationId xmlns:p14="http://schemas.microsoft.com/office/powerpoint/2010/main" val="2846242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Title Slide Option 1">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E47ADCA-2160-2E40-9BB0-51764AC4F94E}"/>
              </a:ext>
            </a:extLst>
          </p:cNvPr>
          <p:cNvPicPr>
            <a:picLocks noChangeAspect="1"/>
          </p:cNvPicPr>
          <p:nvPr userDrawn="1"/>
        </p:nvPicPr>
        <p:blipFill rotWithShape="1">
          <a:blip r:embed="rId2"/>
          <a:srcRect l="6324" r="13438"/>
          <a:stretch/>
        </p:blipFill>
        <p:spPr>
          <a:xfrm>
            <a:off x="-10390" y="2129338"/>
            <a:ext cx="12202391" cy="4731475"/>
          </a:xfrm>
          <a:prstGeom prst="rect">
            <a:avLst/>
          </a:prstGeom>
        </p:spPr>
      </p:pic>
      <p:pic>
        <p:nvPicPr>
          <p:cNvPr id="11" name="Picture 10">
            <a:extLst>
              <a:ext uri="{FF2B5EF4-FFF2-40B4-BE49-F238E27FC236}">
                <a16:creationId xmlns:a16="http://schemas.microsoft.com/office/drawing/2014/main" id="{ABE49E09-88C1-574E-821C-BF23636ACC3E}"/>
              </a:ext>
            </a:extLst>
          </p:cNvPr>
          <p:cNvPicPr>
            <a:picLocks noChangeAspect="1"/>
          </p:cNvPicPr>
          <p:nvPr userDrawn="1"/>
        </p:nvPicPr>
        <p:blipFill rotWithShape="1">
          <a:blip r:embed="rId3"/>
          <a:srcRect l="14920" t="-35" r="4180" b="1"/>
          <a:stretch/>
        </p:blipFill>
        <p:spPr>
          <a:xfrm>
            <a:off x="-10391" y="-16188"/>
            <a:ext cx="12202392" cy="3973166"/>
          </a:xfrm>
          <a:prstGeom prst="rect">
            <a:avLst/>
          </a:prstGeom>
        </p:spPr>
      </p:pic>
      <p:sp>
        <p:nvSpPr>
          <p:cNvPr id="2" name="Title 1">
            <a:extLst>
              <a:ext uri="{FF2B5EF4-FFF2-40B4-BE49-F238E27FC236}">
                <a16:creationId xmlns:a16="http://schemas.microsoft.com/office/drawing/2014/main" id="{849D1B11-3DBA-5945-BD5E-03A219141BFD}"/>
              </a:ext>
            </a:extLst>
          </p:cNvPr>
          <p:cNvSpPr>
            <a:spLocks noGrp="1"/>
          </p:cNvSpPr>
          <p:nvPr>
            <p:ph type="ctrTitle"/>
          </p:nvPr>
        </p:nvSpPr>
        <p:spPr>
          <a:xfrm>
            <a:off x="668867" y="279401"/>
            <a:ext cx="10676467" cy="1431011"/>
          </a:xfrm>
        </p:spPr>
        <p:txBody>
          <a:bodyPr anchor="b"/>
          <a:lstStyle>
            <a:lvl1pPr algn="l">
              <a:defRPr sz="4500">
                <a:latin typeface="DM Serif Display" pitchFamily="2" charset="0"/>
              </a:defRPr>
            </a:lvl1pPr>
          </a:lstStyle>
          <a:p>
            <a:r>
              <a:rPr lang="en-US" dirty="0"/>
              <a:t>Click to edit Master title style</a:t>
            </a:r>
          </a:p>
        </p:txBody>
      </p:sp>
      <p:sp>
        <p:nvSpPr>
          <p:cNvPr id="3" name="Subtitle 2">
            <a:extLst>
              <a:ext uri="{FF2B5EF4-FFF2-40B4-BE49-F238E27FC236}">
                <a16:creationId xmlns:a16="http://schemas.microsoft.com/office/drawing/2014/main" id="{85FD7084-2285-7747-9849-7ED8772E7A96}"/>
              </a:ext>
            </a:extLst>
          </p:cNvPr>
          <p:cNvSpPr>
            <a:spLocks noGrp="1"/>
          </p:cNvSpPr>
          <p:nvPr>
            <p:ph type="subTitle" idx="1"/>
          </p:nvPr>
        </p:nvSpPr>
        <p:spPr>
          <a:xfrm>
            <a:off x="7044268" y="5494868"/>
            <a:ext cx="4233333" cy="1015999"/>
          </a:xfrm>
        </p:spPr>
        <p:txBody>
          <a:bodyPr/>
          <a:lstStyle>
            <a:lvl1pPr marL="0" indent="0" algn="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13" name="Picture 12">
            <a:extLst>
              <a:ext uri="{FF2B5EF4-FFF2-40B4-BE49-F238E27FC236}">
                <a16:creationId xmlns:a16="http://schemas.microsoft.com/office/drawing/2014/main" id="{480AABE1-C96A-3748-A42F-A1CF3CEB7BDC}"/>
              </a:ext>
            </a:extLst>
          </p:cNvPr>
          <p:cNvPicPr>
            <a:picLocks noChangeAspect="1"/>
          </p:cNvPicPr>
          <p:nvPr userDrawn="1"/>
        </p:nvPicPr>
        <p:blipFill>
          <a:blip r:embed="rId4"/>
          <a:stretch>
            <a:fillRect/>
          </a:stretch>
        </p:blipFill>
        <p:spPr>
          <a:xfrm>
            <a:off x="9624171" y="2382639"/>
            <a:ext cx="1906248" cy="881136"/>
          </a:xfrm>
          <a:prstGeom prst="rect">
            <a:avLst/>
          </a:prstGeom>
        </p:spPr>
      </p:pic>
      <p:pic>
        <p:nvPicPr>
          <p:cNvPr id="19" name="Picture 18">
            <a:extLst>
              <a:ext uri="{FF2B5EF4-FFF2-40B4-BE49-F238E27FC236}">
                <a16:creationId xmlns:a16="http://schemas.microsoft.com/office/drawing/2014/main" id="{CB6095AB-D521-CB4B-A629-3F7F7A67F9F4}"/>
              </a:ext>
            </a:extLst>
          </p:cNvPr>
          <p:cNvPicPr>
            <a:picLocks noChangeAspect="1"/>
          </p:cNvPicPr>
          <p:nvPr userDrawn="1"/>
        </p:nvPicPr>
        <p:blipFill>
          <a:blip r:embed="rId5"/>
          <a:stretch>
            <a:fillRect/>
          </a:stretch>
        </p:blipFill>
        <p:spPr>
          <a:xfrm>
            <a:off x="6587223" y="2573079"/>
            <a:ext cx="2725947" cy="690696"/>
          </a:xfrm>
          <a:prstGeom prst="rect">
            <a:avLst/>
          </a:prstGeom>
        </p:spPr>
      </p:pic>
      <p:pic>
        <p:nvPicPr>
          <p:cNvPr id="21" name="Picture 20">
            <a:extLst>
              <a:ext uri="{FF2B5EF4-FFF2-40B4-BE49-F238E27FC236}">
                <a16:creationId xmlns:a16="http://schemas.microsoft.com/office/drawing/2014/main" id="{14267511-1E8D-8B44-A881-8E3D0C6A0613}"/>
              </a:ext>
            </a:extLst>
          </p:cNvPr>
          <p:cNvPicPr>
            <a:picLocks noChangeAspect="1"/>
          </p:cNvPicPr>
          <p:nvPr userDrawn="1"/>
        </p:nvPicPr>
        <p:blipFill>
          <a:blip r:embed="rId6">
            <a:alphaModFix amt="40000"/>
          </a:blip>
          <a:stretch>
            <a:fillRect/>
          </a:stretch>
        </p:blipFill>
        <p:spPr>
          <a:xfrm>
            <a:off x="8449142" y="3527010"/>
            <a:ext cx="3189665" cy="2661575"/>
          </a:xfrm>
          <a:prstGeom prst="rect">
            <a:avLst/>
          </a:prstGeom>
        </p:spPr>
      </p:pic>
      <p:sp>
        <p:nvSpPr>
          <p:cNvPr id="22" name="Rectangle 21">
            <a:extLst>
              <a:ext uri="{FF2B5EF4-FFF2-40B4-BE49-F238E27FC236}">
                <a16:creationId xmlns:a16="http://schemas.microsoft.com/office/drawing/2014/main" id="{D021E655-42B9-FD4D-B792-E897D3B4D4C9}"/>
              </a:ext>
            </a:extLst>
          </p:cNvPr>
          <p:cNvSpPr/>
          <p:nvPr userDrawn="1"/>
        </p:nvSpPr>
        <p:spPr>
          <a:xfrm>
            <a:off x="-10391" y="-13377"/>
            <a:ext cx="188701" cy="68713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3" name="Subtitle 2">
            <a:extLst>
              <a:ext uri="{FF2B5EF4-FFF2-40B4-BE49-F238E27FC236}">
                <a16:creationId xmlns:a16="http://schemas.microsoft.com/office/drawing/2014/main" id="{75C27936-F1E7-1D41-B02D-2CD67375B898}"/>
              </a:ext>
            </a:extLst>
          </p:cNvPr>
          <p:cNvSpPr txBox="1">
            <a:spLocks/>
          </p:cNvSpPr>
          <p:nvPr userDrawn="1"/>
        </p:nvSpPr>
        <p:spPr>
          <a:xfrm>
            <a:off x="549507" y="5613428"/>
            <a:ext cx="4233333" cy="394951"/>
          </a:xfrm>
          <a:prstGeom prst="rect">
            <a:avLst/>
          </a:prstGeom>
        </p:spPr>
        <p:txBody>
          <a:bodyPr vert="horz" lIns="68580" tIns="34290" rIns="68580" bIns="34290" rtlCol="0">
            <a:normAutofit lnSpcReduction="10000"/>
          </a:bodyPr>
          <a:lstStyle>
            <a:lvl1pPr marL="0" indent="0" algn="r" defTabSz="914400" rtl="0" eaLnBrk="1" latinLnBrk="0" hangingPunct="1">
              <a:lnSpc>
                <a:spcPct val="90000"/>
              </a:lnSpc>
              <a:spcBef>
                <a:spcPts val="1000"/>
              </a:spcBef>
              <a:buClr>
                <a:schemeClr val="accent2"/>
              </a:buClr>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lumMod val="50000"/>
                    <a:lumOff val="50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lumMod val="50000"/>
                    <a:lumOff val="50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lumMod val="50000"/>
                    <a:lumOff val="50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400" b="1" dirty="0"/>
              <a:t>800-351-4664</a:t>
            </a:r>
            <a:endParaRPr lang="en-US" sz="2400" dirty="0">
              <a:solidFill>
                <a:schemeClr val="accent2"/>
              </a:solidFill>
            </a:endParaRPr>
          </a:p>
        </p:txBody>
      </p:sp>
      <p:sp>
        <p:nvSpPr>
          <p:cNvPr id="24" name="Subtitle 2">
            <a:extLst>
              <a:ext uri="{FF2B5EF4-FFF2-40B4-BE49-F238E27FC236}">
                <a16:creationId xmlns:a16="http://schemas.microsoft.com/office/drawing/2014/main" id="{B4F36DA3-761D-A24C-B31F-B00E2A95D3E9}"/>
              </a:ext>
            </a:extLst>
          </p:cNvPr>
          <p:cNvSpPr txBox="1">
            <a:spLocks/>
          </p:cNvSpPr>
          <p:nvPr userDrawn="1"/>
        </p:nvSpPr>
        <p:spPr>
          <a:xfrm>
            <a:off x="597996" y="5974510"/>
            <a:ext cx="4233333" cy="360412"/>
          </a:xfrm>
          <a:prstGeom prst="rect">
            <a:avLst/>
          </a:prstGeom>
        </p:spPr>
        <p:txBody>
          <a:bodyPr vert="horz" lIns="68580" tIns="34290" rIns="68580" bIns="34290" rtlCol="0">
            <a:normAutofit/>
          </a:bodyPr>
          <a:lstStyle>
            <a:lvl1pPr marL="0" indent="0" algn="r" defTabSz="914400" rtl="0" eaLnBrk="1" latinLnBrk="0" hangingPunct="1">
              <a:lnSpc>
                <a:spcPct val="90000"/>
              </a:lnSpc>
              <a:spcBef>
                <a:spcPts val="1000"/>
              </a:spcBef>
              <a:buClr>
                <a:schemeClr val="accent2"/>
              </a:buClr>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lumMod val="50000"/>
                    <a:lumOff val="50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lumMod val="50000"/>
                    <a:lumOff val="50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lumMod val="50000"/>
                    <a:lumOff val="50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350" dirty="0">
                <a:solidFill>
                  <a:schemeClr val="bg1"/>
                </a:solidFill>
              </a:rPr>
              <a:t>www.shiip.iowa.gov</a:t>
            </a:r>
          </a:p>
        </p:txBody>
      </p:sp>
    </p:spTree>
    <p:extLst>
      <p:ext uri="{BB962C8B-B14F-4D97-AF65-F5344CB8AC3E}">
        <p14:creationId xmlns:p14="http://schemas.microsoft.com/office/powerpoint/2010/main" val="1508651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2" y="-1"/>
            <a:ext cx="11277599" cy="675862"/>
          </a:xfrm>
          <a:prstGeom prst="rect">
            <a:avLst/>
          </a:prstGeom>
          <a:solidFill>
            <a:schemeClr val="bg1"/>
          </a:solidFill>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871015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67CE0-EBF8-8646-B2C7-B28839C157EF}"/>
              </a:ext>
            </a:extLst>
          </p:cNvPr>
          <p:cNvSpPr>
            <a:spLocks noGrp="1"/>
          </p:cNvSpPr>
          <p:nvPr>
            <p:ph type="title"/>
          </p:nvPr>
        </p:nvSpPr>
        <p:spPr/>
        <p:txBody>
          <a:bodyPr/>
          <a:lstStyle>
            <a:lvl1pPr>
              <a:defRPr>
                <a:latin typeface="DM Serif Display" pitchFamily="2"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589877B-9CFD-9440-8F39-EA55AD67E428}"/>
              </a:ext>
            </a:extLst>
          </p:cNvPr>
          <p:cNvSpPr>
            <a:spLocks noGrp="1"/>
          </p:cNvSpPr>
          <p:nvPr>
            <p:ph sz="half" idx="1"/>
          </p:nvPr>
        </p:nvSpPr>
        <p:spPr>
          <a:xfrm>
            <a:off x="609599" y="1825625"/>
            <a:ext cx="692297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2865C2-0AC9-B04F-A69D-D75401967D36}"/>
              </a:ext>
            </a:extLst>
          </p:cNvPr>
          <p:cNvSpPr>
            <a:spLocks noGrp="1"/>
          </p:cNvSpPr>
          <p:nvPr>
            <p:ph sz="half" idx="2"/>
          </p:nvPr>
        </p:nvSpPr>
        <p:spPr>
          <a:xfrm>
            <a:off x="7948429" y="1825625"/>
            <a:ext cx="3828703" cy="2810170"/>
          </a:xfrm>
        </p:spPr>
        <p:txBody>
          <a:bodyPr>
            <a:normAutofit/>
          </a:bodyPr>
          <a:lstStyle>
            <a:lvl1pPr marL="0" indent="0" algn="l">
              <a:buNone/>
              <a:defRPr sz="1600" b="1">
                <a:solidFill>
                  <a:schemeClr val="tx2"/>
                </a:solidFill>
              </a:defRPr>
            </a:lvl1pPr>
            <a:lvl2pPr marL="342900" indent="0" algn="l">
              <a:buNone/>
              <a:defRPr sz="1200" b="1">
                <a:solidFill>
                  <a:schemeClr val="tx2"/>
                </a:solidFill>
              </a:defRPr>
            </a:lvl2pPr>
            <a:lvl3pPr marL="685800" indent="0" algn="l">
              <a:buNone/>
              <a:defRPr sz="1100" b="1">
                <a:solidFill>
                  <a:schemeClr val="tx2"/>
                </a:solidFill>
              </a:defRPr>
            </a:lvl3pPr>
            <a:lvl4pPr marL="1028700" indent="0" algn="l">
              <a:buNone/>
              <a:defRPr sz="1050" b="1">
                <a:solidFill>
                  <a:schemeClr val="tx2"/>
                </a:solidFill>
              </a:defRPr>
            </a:lvl4pPr>
            <a:lvl5pPr>
              <a:defRPr sz="1050"/>
            </a:lvl5pPr>
          </a:lstStyle>
          <a:p>
            <a:pPr lvl="0"/>
            <a:r>
              <a:rPr lang="en-US" dirty="0"/>
              <a:t>Edit Master text styles</a:t>
            </a:r>
          </a:p>
        </p:txBody>
      </p:sp>
      <p:sp>
        <p:nvSpPr>
          <p:cNvPr id="8" name="Rectangle 7">
            <a:extLst>
              <a:ext uri="{FF2B5EF4-FFF2-40B4-BE49-F238E27FC236}">
                <a16:creationId xmlns:a16="http://schemas.microsoft.com/office/drawing/2014/main" id="{50C2AA16-1B4C-0F44-BAE7-27FE737E5ACD}"/>
              </a:ext>
            </a:extLst>
          </p:cNvPr>
          <p:cNvSpPr/>
          <p:nvPr userDrawn="1"/>
        </p:nvSpPr>
        <p:spPr>
          <a:xfrm>
            <a:off x="-10391" y="-13377"/>
            <a:ext cx="188701" cy="68713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465166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Only">
  <p:cSld name="Divider Slide Option 2">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536D4D-19B7-554E-A691-0AD62C08CE6B}"/>
              </a:ext>
            </a:extLst>
          </p:cNvPr>
          <p:cNvSpPr/>
          <p:nvPr userDrawn="1"/>
        </p:nvSpPr>
        <p:spPr>
          <a:xfrm>
            <a:off x="0" y="-13377"/>
            <a:ext cx="12192000" cy="68713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07E8D009-5468-524D-9BB3-FFE461EA3DE7}"/>
              </a:ext>
            </a:extLst>
          </p:cNvPr>
          <p:cNvSpPr>
            <a:spLocks noGrp="1"/>
          </p:cNvSpPr>
          <p:nvPr>
            <p:ph type="title"/>
          </p:nvPr>
        </p:nvSpPr>
        <p:spPr>
          <a:xfrm>
            <a:off x="609600" y="2759529"/>
            <a:ext cx="5960533" cy="2845404"/>
          </a:xfrm>
        </p:spPr>
        <p:txBody>
          <a:bodyPr/>
          <a:lstStyle>
            <a:lvl1pPr>
              <a:defRPr>
                <a:latin typeface="DM Serif Display" pitchFamily="2" charset="0"/>
              </a:defRPr>
            </a:lvl1pPr>
          </a:lstStyle>
          <a:p>
            <a:r>
              <a:rPr lang="en-US" dirty="0"/>
              <a:t>Click to edit Master title style</a:t>
            </a:r>
          </a:p>
        </p:txBody>
      </p:sp>
      <p:pic>
        <p:nvPicPr>
          <p:cNvPr id="10" name="Picture 9">
            <a:extLst>
              <a:ext uri="{FF2B5EF4-FFF2-40B4-BE49-F238E27FC236}">
                <a16:creationId xmlns:a16="http://schemas.microsoft.com/office/drawing/2014/main" id="{5CFD9913-B5EE-E646-A2E1-CC9F71AE12BB}"/>
              </a:ext>
            </a:extLst>
          </p:cNvPr>
          <p:cNvPicPr>
            <a:picLocks noChangeAspect="1"/>
          </p:cNvPicPr>
          <p:nvPr userDrawn="1"/>
        </p:nvPicPr>
        <p:blipFill>
          <a:blip r:embed="rId2"/>
          <a:stretch>
            <a:fillRect/>
          </a:stretch>
        </p:blipFill>
        <p:spPr>
          <a:xfrm>
            <a:off x="10802329" y="6011067"/>
            <a:ext cx="1124795" cy="488031"/>
          </a:xfrm>
          <a:prstGeom prst="rect">
            <a:avLst/>
          </a:prstGeom>
        </p:spPr>
      </p:pic>
      <p:sp>
        <p:nvSpPr>
          <p:cNvPr id="14" name="Rectangle 13">
            <a:extLst>
              <a:ext uri="{FF2B5EF4-FFF2-40B4-BE49-F238E27FC236}">
                <a16:creationId xmlns:a16="http://schemas.microsoft.com/office/drawing/2014/main" id="{C7788388-621C-AF47-ABF0-1479091DF120}"/>
              </a:ext>
            </a:extLst>
          </p:cNvPr>
          <p:cNvSpPr/>
          <p:nvPr userDrawn="1"/>
        </p:nvSpPr>
        <p:spPr>
          <a:xfrm>
            <a:off x="-10391" y="-13377"/>
            <a:ext cx="188701" cy="68713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8" name="Picture 17">
            <a:extLst>
              <a:ext uri="{FF2B5EF4-FFF2-40B4-BE49-F238E27FC236}">
                <a16:creationId xmlns:a16="http://schemas.microsoft.com/office/drawing/2014/main" id="{0E503B1B-F8FC-0043-A8F7-1287581BBA34}"/>
              </a:ext>
            </a:extLst>
          </p:cNvPr>
          <p:cNvPicPr>
            <a:picLocks noChangeAspect="1"/>
          </p:cNvPicPr>
          <p:nvPr userDrawn="1"/>
        </p:nvPicPr>
        <p:blipFill>
          <a:blip r:embed="rId3"/>
          <a:stretch>
            <a:fillRect/>
          </a:stretch>
        </p:blipFill>
        <p:spPr>
          <a:xfrm>
            <a:off x="10849585" y="4947385"/>
            <a:ext cx="1068089" cy="947741"/>
          </a:xfrm>
          <a:prstGeom prst="rect">
            <a:avLst/>
          </a:prstGeom>
        </p:spPr>
      </p:pic>
      <p:pic>
        <p:nvPicPr>
          <p:cNvPr id="9" name="Picture 8">
            <a:extLst>
              <a:ext uri="{FF2B5EF4-FFF2-40B4-BE49-F238E27FC236}">
                <a16:creationId xmlns:a16="http://schemas.microsoft.com/office/drawing/2014/main" id="{FC80E5FA-808A-984B-A694-C536DA2E6E11}"/>
              </a:ext>
            </a:extLst>
          </p:cNvPr>
          <p:cNvPicPr>
            <a:picLocks noChangeAspect="1"/>
          </p:cNvPicPr>
          <p:nvPr userDrawn="1"/>
        </p:nvPicPr>
        <p:blipFill>
          <a:blip r:embed="rId4">
            <a:alphaModFix amt="40000"/>
          </a:blip>
          <a:stretch>
            <a:fillRect/>
          </a:stretch>
        </p:blipFill>
        <p:spPr>
          <a:xfrm>
            <a:off x="5815138" y="-8467"/>
            <a:ext cx="5982847" cy="4992310"/>
          </a:xfrm>
          <a:prstGeom prst="rect">
            <a:avLst/>
          </a:prstGeom>
        </p:spPr>
      </p:pic>
    </p:spTree>
    <p:extLst>
      <p:ext uri="{BB962C8B-B14F-4D97-AF65-F5344CB8AC3E}">
        <p14:creationId xmlns:p14="http://schemas.microsoft.com/office/powerpoint/2010/main" val="4089341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Solid Blac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838199" y="2677626"/>
            <a:ext cx="9144000" cy="1843238"/>
          </a:xfrm>
        </p:spPr>
        <p:txBody>
          <a:bodyPr anchor="t" anchorCtr="0">
            <a:normAutofit/>
          </a:bodyPr>
          <a:lstStyle>
            <a:lvl1pPr algn="l">
              <a:defRPr sz="6000" b="1">
                <a:solidFill>
                  <a:schemeClr val="bg1"/>
                </a:solidFill>
                <a:latin typeface="Arial" panose="020B0604020202020204" pitchFamily="34" charset="0"/>
                <a:cs typeface="Arial" panose="020B0604020202020204" pitchFamily="34" charset="0"/>
              </a:defRPr>
            </a:lvl1pPr>
          </a:lstStyle>
          <a:p>
            <a:r>
              <a:rPr lang="en-US" dirty="0"/>
              <a:t>Presentation Title Goes Right Here</a:t>
            </a:r>
          </a:p>
        </p:txBody>
      </p:sp>
      <p:sp>
        <p:nvSpPr>
          <p:cNvPr id="5" name="Subtitle 2">
            <a:extLst>
              <a:ext uri="{FF2B5EF4-FFF2-40B4-BE49-F238E27FC236}">
                <a16:creationId xmlns:a16="http://schemas.microsoft.com/office/drawing/2014/main" id="{7055E247-542B-D541-8F36-DBA97343BC92}"/>
              </a:ext>
            </a:extLst>
          </p:cNvPr>
          <p:cNvSpPr>
            <a:spLocks noGrp="1"/>
          </p:cNvSpPr>
          <p:nvPr>
            <p:ph type="subTitle" idx="1" hasCustomPrompt="1"/>
          </p:nvPr>
        </p:nvSpPr>
        <p:spPr>
          <a:xfrm>
            <a:off x="838199" y="4709626"/>
            <a:ext cx="9144000" cy="407460"/>
          </a:xfrm>
        </p:spPr>
        <p:txBody>
          <a:bodyPr/>
          <a:lstStyle>
            <a:lvl1pPr marL="0" indent="0" algn="l">
              <a:buNone/>
              <a:defRPr sz="24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6" name="Text Placeholder 15">
            <a:extLst>
              <a:ext uri="{FF2B5EF4-FFF2-40B4-BE49-F238E27FC236}">
                <a16:creationId xmlns:a16="http://schemas.microsoft.com/office/drawing/2014/main" id="{2BBC7A98-1B1E-8545-AABD-0F79723A230C}"/>
              </a:ext>
            </a:extLst>
          </p:cNvPr>
          <p:cNvSpPr>
            <a:spLocks noGrp="1"/>
          </p:cNvSpPr>
          <p:nvPr>
            <p:ph type="body" sz="quarter" idx="10" hasCustomPrompt="1"/>
          </p:nvPr>
        </p:nvSpPr>
        <p:spPr>
          <a:xfrm>
            <a:off x="838199" y="5087150"/>
            <a:ext cx="9144000" cy="463108"/>
          </a:xfrm>
        </p:spPr>
        <p:txBody>
          <a:bodyPr>
            <a:normAutofit/>
          </a:bodyPr>
          <a:lstStyle>
            <a:lvl1pPr marL="0" indent="0">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Month XX, 2020</a:t>
            </a:r>
          </a:p>
        </p:txBody>
      </p:sp>
      <p:sp>
        <p:nvSpPr>
          <p:cNvPr id="7" name="Footer Placeholder 4">
            <a:extLst>
              <a:ext uri="{FF2B5EF4-FFF2-40B4-BE49-F238E27FC236}">
                <a16:creationId xmlns:a16="http://schemas.microsoft.com/office/drawing/2014/main" id="{AA810B86-CAB7-EA43-BC2F-6E66762DC8D3}"/>
              </a:ext>
            </a:extLst>
          </p:cNvPr>
          <p:cNvSpPr>
            <a:spLocks noGrp="1"/>
          </p:cNvSpPr>
          <p:nvPr>
            <p:ph type="ftr" sz="quarter" idx="3"/>
          </p:nvPr>
        </p:nvSpPr>
        <p:spPr>
          <a:xfrm>
            <a:off x="850556" y="1774216"/>
            <a:ext cx="8684173" cy="365125"/>
          </a:xfrm>
          <a:prstGeom prst="rect">
            <a:avLst/>
          </a:prstGeom>
          <a:noFill/>
        </p:spPr>
        <p:txBody>
          <a:bodyPr vert="horz" lIns="91440" tIns="45720" rIns="91440" bIns="45720" rtlCol="0" anchor="ctr"/>
          <a:lstStyle>
            <a:lvl1pPr algn="l">
              <a:defRPr sz="2400" b="0">
                <a:solidFill>
                  <a:schemeClr val="bg1"/>
                </a:solidFill>
              </a:defRPr>
            </a:lvl1pPr>
          </a:lstStyle>
          <a:p>
            <a:r>
              <a:rPr lang="en-US"/>
              <a:t>View &gt;&gt; Header and Footer &gt;&gt; Add Unit Name</a:t>
            </a:r>
            <a:endParaRPr lang="en-US" dirty="0"/>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974126" y="2339665"/>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pic>
        <p:nvPicPr>
          <p:cNvPr id="16" name="Picture 15" descr="University of Iowa Logo in tab">
            <a:extLst>
              <a:ext uri="{FF2B5EF4-FFF2-40B4-BE49-F238E27FC236}">
                <a16:creationId xmlns:a16="http://schemas.microsoft.com/office/drawing/2014/main" id="{8B51AF24-FB2E-1240-9EF9-F0F501C2FF78}"/>
              </a:ext>
            </a:extLst>
          </p:cNvPr>
          <p:cNvPicPr>
            <a:picLocks noChangeAspect="1"/>
          </p:cNvPicPr>
          <p:nvPr userDrawn="1"/>
        </p:nvPicPr>
        <p:blipFill>
          <a:blip r:embed="rId2"/>
          <a:stretch>
            <a:fillRect/>
          </a:stretch>
        </p:blipFill>
        <p:spPr>
          <a:xfrm>
            <a:off x="8625016" y="0"/>
            <a:ext cx="2693773" cy="1279542"/>
          </a:xfrm>
          <a:prstGeom prst="rect">
            <a:avLst/>
          </a:prstGeom>
        </p:spPr>
      </p:pic>
    </p:spTree>
    <p:extLst>
      <p:ext uri="{BB962C8B-B14F-4D97-AF65-F5344CB8AC3E}">
        <p14:creationId xmlns:p14="http://schemas.microsoft.com/office/powerpoint/2010/main" val="3559901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 – Solid Blac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838199" y="2677626"/>
            <a:ext cx="9144000" cy="992326"/>
          </a:xfrm>
        </p:spPr>
        <p:txBody>
          <a:bodyPr anchor="t" anchorCtr="0">
            <a:normAutofit/>
          </a:bodyPr>
          <a:lstStyle>
            <a:lvl1pPr algn="l">
              <a:defRPr sz="6000" b="1">
                <a:solidFill>
                  <a:schemeClr val="bg1"/>
                </a:solidFill>
                <a:latin typeface="Arial" panose="020B0604020202020204" pitchFamily="34" charset="0"/>
                <a:cs typeface="Arial" panose="020B0604020202020204" pitchFamily="34" charset="0"/>
              </a:defRPr>
            </a:lvl1pPr>
          </a:lstStyle>
          <a:p>
            <a:r>
              <a:rPr lang="en-US" dirty="0"/>
              <a:t>Section Header</a:t>
            </a:r>
          </a:p>
        </p:txBody>
      </p:sp>
      <p:sp>
        <p:nvSpPr>
          <p:cNvPr id="5" name="Subtitle 2">
            <a:extLst>
              <a:ext uri="{FF2B5EF4-FFF2-40B4-BE49-F238E27FC236}">
                <a16:creationId xmlns:a16="http://schemas.microsoft.com/office/drawing/2014/main" id="{7055E247-542B-D541-8F36-DBA97343BC92}"/>
              </a:ext>
            </a:extLst>
          </p:cNvPr>
          <p:cNvSpPr>
            <a:spLocks noGrp="1"/>
          </p:cNvSpPr>
          <p:nvPr>
            <p:ph type="subTitle" idx="1" hasCustomPrompt="1"/>
          </p:nvPr>
        </p:nvSpPr>
        <p:spPr>
          <a:xfrm>
            <a:off x="838199" y="3637441"/>
            <a:ext cx="9144000" cy="407460"/>
          </a:xfrm>
        </p:spPr>
        <p:txBody>
          <a:bodyPr/>
          <a:lstStyle>
            <a:lvl1pPr marL="0" indent="0" algn="l">
              <a:buNone/>
              <a:defRPr sz="24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SECTION SUBTITLE</a:t>
            </a:r>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974126" y="2450876"/>
            <a:ext cx="768531"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793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Slide – Solid Go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838199" y="2677626"/>
            <a:ext cx="9144000" cy="992326"/>
          </a:xfrm>
        </p:spPr>
        <p:txBody>
          <a:bodyPr anchor="t" anchorCtr="0">
            <a:normAutofit/>
          </a:bodyPr>
          <a:lstStyle>
            <a:lvl1pPr algn="l">
              <a:defRPr sz="6000" b="1">
                <a:solidFill>
                  <a:schemeClr val="tx1"/>
                </a:solidFill>
                <a:latin typeface="Arial" panose="020B0604020202020204" pitchFamily="34" charset="0"/>
                <a:cs typeface="Arial" panose="020B0604020202020204" pitchFamily="34" charset="0"/>
              </a:defRPr>
            </a:lvl1pPr>
          </a:lstStyle>
          <a:p>
            <a:r>
              <a:rPr lang="en-US" dirty="0"/>
              <a:t>Section Header</a:t>
            </a:r>
          </a:p>
        </p:txBody>
      </p:sp>
      <p:sp>
        <p:nvSpPr>
          <p:cNvPr id="5" name="Subtitle 2">
            <a:extLst>
              <a:ext uri="{FF2B5EF4-FFF2-40B4-BE49-F238E27FC236}">
                <a16:creationId xmlns:a16="http://schemas.microsoft.com/office/drawing/2014/main" id="{7055E247-542B-D541-8F36-DBA97343BC92}"/>
              </a:ext>
            </a:extLst>
          </p:cNvPr>
          <p:cNvSpPr>
            <a:spLocks noGrp="1"/>
          </p:cNvSpPr>
          <p:nvPr>
            <p:ph type="subTitle" idx="1" hasCustomPrompt="1"/>
          </p:nvPr>
        </p:nvSpPr>
        <p:spPr>
          <a:xfrm>
            <a:off x="838199" y="3637441"/>
            <a:ext cx="9144000" cy="407460"/>
          </a:xfrm>
        </p:spPr>
        <p:txBody>
          <a:bodyPr/>
          <a:lstStyle>
            <a:lvl1pPr marL="0" indent="0" algn="l">
              <a:buNone/>
              <a:defRPr sz="24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SECTION SUBTITLE</a:t>
            </a:r>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974126" y="2450876"/>
            <a:ext cx="768531"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1272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 Photo Background">
    <p:bg>
      <p:bgPr>
        <a:solidFill>
          <a:schemeClr val="bg1"/>
        </a:solidFill>
        <a:effectLst/>
      </p:bgPr>
    </p:bg>
    <p:spTree>
      <p:nvGrpSpPr>
        <p:cNvPr id="1" name=""/>
        <p:cNvGrpSpPr/>
        <p:nvPr/>
      </p:nvGrpSpPr>
      <p:grpSpPr>
        <a:xfrm>
          <a:off x="0" y="0"/>
          <a:ext cx="0" cy="0"/>
          <a:chOff x="0" y="0"/>
          <a:chExt cx="0" cy="0"/>
        </a:xfrm>
      </p:grpSpPr>
      <p:sp>
        <p:nvSpPr>
          <p:cNvPr id="6" name="Picture Placeholder 4">
            <a:extLst>
              <a:ext uri="{FF2B5EF4-FFF2-40B4-BE49-F238E27FC236}">
                <a16:creationId xmlns:a16="http://schemas.microsoft.com/office/drawing/2014/main" id="{5FFEA7CF-83E7-764C-ABBA-82BBDBDAEC0D}"/>
              </a:ext>
            </a:extLst>
          </p:cNvPr>
          <p:cNvSpPr>
            <a:spLocks noGrp="1"/>
          </p:cNvSpPr>
          <p:nvPr>
            <p:ph type="pic" sz="quarter" idx="11"/>
          </p:nvPr>
        </p:nvSpPr>
        <p:spPr>
          <a:xfrm>
            <a:off x="0" y="0"/>
            <a:ext cx="12192000" cy="6858000"/>
          </a:xfrm>
        </p:spPr>
        <p:txBody>
          <a:bodyPr anchor="ctr" anchorCtr="0"/>
          <a:lstStyle>
            <a:lvl1pPr marL="0" indent="0" algn="ctr">
              <a:buNone/>
              <a:defRPr>
                <a:solidFill>
                  <a:schemeClr val="accent3"/>
                </a:solidFill>
              </a:defRPr>
            </a:lvl1pPr>
          </a:lstStyle>
          <a:p>
            <a:r>
              <a:rPr lang="en-US" dirty="0"/>
              <a:t>Click icon to add picture</a:t>
            </a:r>
          </a:p>
        </p:txBody>
      </p:sp>
      <p:sp>
        <p:nvSpPr>
          <p:cNvPr id="7" name="Text Placeholder 6">
            <a:extLst>
              <a:ext uri="{FF2B5EF4-FFF2-40B4-BE49-F238E27FC236}">
                <a16:creationId xmlns:a16="http://schemas.microsoft.com/office/drawing/2014/main" id="{8E5B506F-BBA1-9842-893B-0EB9BFBD1D66}"/>
              </a:ext>
            </a:extLst>
          </p:cNvPr>
          <p:cNvSpPr>
            <a:spLocks noGrp="1"/>
          </p:cNvSpPr>
          <p:nvPr>
            <p:ph type="body" sz="quarter" idx="12" hasCustomPrompt="1"/>
          </p:nvPr>
        </p:nvSpPr>
        <p:spPr>
          <a:xfrm>
            <a:off x="1072634" y="2316951"/>
            <a:ext cx="4769254" cy="707886"/>
          </a:xfrm>
          <a:solidFill>
            <a:schemeClr val="accent1"/>
          </a:solidFill>
        </p:spPr>
        <p:txBody>
          <a:bodyPr vert="horz" wrap="none" lIns="91440" anchor="ctr" anchorCtr="0">
            <a:spAutoFit/>
          </a:bodyPr>
          <a:lstStyle>
            <a:lvl1pPr marL="0" indent="0">
              <a:buNone/>
              <a:defRPr sz="4000" b="1"/>
            </a:lvl1pPr>
            <a:lvl2pPr marL="457200" indent="0">
              <a:buNone/>
              <a:defRPr/>
            </a:lvl2pPr>
            <a:lvl3pPr marL="914400" indent="0">
              <a:buNone/>
              <a:defRPr/>
            </a:lvl3pPr>
            <a:lvl4pPr marL="1371600" indent="0">
              <a:buNone/>
              <a:defRPr/>
            </a:lvl4pPr>
            <a:lvl5pPr marL="1828800" indent="0">
              <a:buNone/>
              <a:defRPr/>
            </a:lvl5pPr>
          </a:lstStyle>
          <a:p>
            <a:pPr lvl="0"/>
            <a:r>
              <a:rPr lang="en-US" dirty="0"/>
              <a:t>SECTION HEADER</a:t>
            </a:r>
          </a:p>
        </p:txBody>
      </p:sp>
    </p:spTree>
    <p:extLst>
      <p:ext uri="{BB962C8B-B14F-4D97-AF65-F5344CB8AC3E}">
        <p14:creationId xmlns:p14="http://schemas.microsoft.com/office/powerpoint/2010/main" val="3431613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ullet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6EBBA0-2B0E-FB4D-B3E3-D6D8CFD2D304}"/>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2" name="Title 1">
            <a:extLst>
              <a:ext uri="{FF2B5EF4-FFF2-40B4-BE49-F238E27FC236}">
                <a16:creationId xmlns:a16="http://schemas.microsoft.com/office/drawing/2014/main" id="{045AAEF4-B950-814D-A811-CD17BDDF049C}"/>
              </a:ext>
            </a:extLst>
          </p:cNvPr>
          <p:cNvSpPr>
            <a:spLocks noGrp="1"/>
          </p:cNvSpPr>
          <p:nvPr>
            <p:ph type="title"/>
          </p:nvPr>
        </p:nvSpPr>
        <p:spPr>
          <a:xfrm>
            <a:off x="739345" y="494273"/>
            <a:ext cx="10515600" cy="869089"/>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ACD2525-98F9-924C-B8E5-083B38E28238}"/>
              </a:ext>
            </a:extLst>
          </p:cNvPr>
          <p:cNvSpPr>
            <a:spLocks noGrp="1"/>
          </p:cNvSpPr>
          <p:nvPr>
            <p:ph idx="1"/>
          </p:nvPr>
        </p:nvSpPr>
        <p:spPr>
          <a:xfrm>
            <a:off x="838200" y="1591689"/>
            <a:ext cx="10515600" cy="4388698"/>
          </a:xfrm>
        </p:spPr>
        <p:txBody>
          <a:bodyPr/>
          <a:lstStyle>
            <a:lvl1pPr marL="228600" indent="-228600">
              <a:buSzPct val="95000"/>
              <a:buFontTx/>
              <a:buBlip>
                <a:blip r:embed="rId2"/>
              </a:buBlip>
              <a:defRPr/>
            </a:lvl1pPr>
            <a:lvl2pPr marL="685800" indent="-228600">
              <a:buClr>
                <a:schemeClr val="tx2"/>
              </a:buClr>
              <a:buSzPct val="100000"/>
              <a:buFont typeface="Arial" panose="020B0604020202020204" pitchFamily="34" charset="0"/>
              <a:buChar char="•"/>
              <a:defRPr/>
            </a:lvl2pPr>
            <a:lvl3pPr marL="1143000" indent="-228600">
              <a:buClr>
                <a:schemeClr val="tx2"/>
              </a:buClr>
              <a:buSzPct val="100000"/>
              <a:buFont typeface="Arial" panose="020B0604020202020204" pitchFamily="34" charset="0"/>
              <a:buChar char="•"/>
              <a:defRPr/>
            </a:lvl3pPr>
            <a:lvl4pPr marL="1600200" indent="-228600">
              <a:buClr>
                <a:schemeClr val="tx2"/>
              </a:buClr>
              <a:buSzPct val="100000"/>
              <a:buFont typeface="Arial" panose="020B0604020202020204" pitchFamily="34" charset="0"/>
              <a:buChar char="•"/>
              <a:defRPr/>
            </a:lvl4pPr>
            <a:lvl5pPr marL="2057400" indent="-228600">
              <a:buClr>
                <a:schemeClr val="tx2"/>
              </a:buClr>
              <a:buSzPct val="1000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a:extLst>
              <a:ext uri="{FF2B5EF4-FFF2-40B4-BE49-F238E27FC236}">
                <a16:creationId xmlns:a16="http://schemas.microsoft.com/office/drawing/2014/main" id="{4BDC48E3-2023-0242-985D-69E25BFFF8AD}"/>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1">
                <a:solidFill>
                  <a:schemeClr val="bg1"/>
                </a:solidFill>
              </a:defRPr>
            </a:lvl1pPr>
          </a:lstStyle>
          <a:p>
            <a:r>
              <a:rPr lang="en-US"/>
              <a:t>View &gt;&gt; Header and Footer &gt;&gt; Add Unit Name</a:t>
            </a:r>
            <a:endParaRPr lang="en-US" dirty="0"/>
          </a:p>
        </p:txBody>
      </p:sp>
      <p:cxnSp>
        <p:nvCxnSpPr>
          <p:cNvPr id="8" name="Straight Connector 7">
            <a:extLst>
              <a:ext uri="{FF2B5EF4-FFF2-40B4-BE49-F238E27FC236}">
                <a16:creationId xmlns:a16="http://schemas.microsoft.com/office/drawing/2014/main" id="{CBB5BDD8-8221-F040-8AE0-3F33C4E24CA0}"/>
              </a:ext>
            </a:extLst>
          </p:cNvPr>
          <p:cNvCxnSpPr>
            <a:cxnSpLocks/>
          </p:cNvCxnSpPr>
          <p:nvPr userDrawn="1"/>
        </p:nvCxnSpPr>
        <p:spPr>
          <a:xfrm>
            <a:off x="838200"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pic>
        <p:nvPicPr>
          <p:cNvPr id="13" name="Picture 12" descr="University of Iowa Logo in tab">
            <a:extLst>
              <a:ext uri="{FF2B5EF4-FFF2-40B4-BE49-F238E27FC236}">
                <a16:creationId xmlns:a16="http://schemas.microsoft.com/office/drawing/2014/main" id="{F51089BB-12B1-B240-94C3-C431E554F07B}"/>
              </a:ext>
            </a:extLst>
          </p:cNvPr>
          <p:cNvPicPr>
            <a:picLocks noChangeAspect="1"/>
          </p:cNvPicPr>
          <p:nvPr userDrawn="1"/>
        </p:nvPicPr>
        <p:blipFill>
          <a:blip r:embed="rId3"/>
          <a:stretch>
            <a:fillRect/>
          </a:stretch>
        </p:blipFill>
        <p:spPr>
          <a:xfrm>
            <a:off x="838200" y="6131555"/>
            <a:ext cx="1545021" cy="733885"/>
          </a:xfrm>
          <a:prstGeom prst="rect">
            <a:avLst/>
          </a:prstGeom>
        </p:spPr>
      </p:pic>
    </p:spTree>
    <p:extLst>
      <p:ext uri="{BB962C8B-B14F-4D97-AF65-F5344CB8AC3E}">
        <p14:creationId xmlns:p14="http://schemas.microsoft.com/office/powerpoint/2010/main" val="691165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Bullet Slide - 2 Line Titl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6EBBA0-2B0E-FB4D-B3E3-D6D8CFD2D304}"/>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2" name="Title 1">
            <a:extLst>
              <a:ext uri="{FF2B5EF4-FFF2-40B4-BE49-F238E27FC236}">
                <a16:creationId xmlns:a16="http://schemas.microsoft.com/office/drawing/2014/main" id="{045AAEF4-B950-814D-A811-CD17BDDF049C}"/>
              </a:ext>
            </a:extLst>
          </p:cNvPr>
          <p:cNvSpPr>
            <a:spLocks noGrp="1"/>
          </p:cNvSpPr>
          <p:nvPr>
            <p:ph type="title" hasCustomPrompt="1"/>
          </p:nvPr>
        </p:nvSpPr>
        <p:spPr>
          <a:xfrm>
            <a:off x="764058" y="365125"/>
            <a:ext cx="10515600" cy="1331865"/>
          </a:xfrm>
        </p:spPr>
        <p:txBody>
          <a:bodyPr/>
          <a:lstStyle/>
          <a:p>
            <a:r>
              <a:rPr lang="en-US" dirty="0"/>
              <a:t>Click to edit Master title style </a:t>
            </a:r>
            <a:br>
              <a:rPr lang="en-US" dirty="0"/>
            </a:br>
            <a:r>
              <a:rPr lang="en-US" dirty="0"/>
              <a:t>that runs to two lines</a:t>
            </a:r>
          </a:p>
        </p:txBody>
      </p:sp>
      <p:sp>
        <p:nvSpPr>
          <p:cNvPr id="3" name="Content Placeholder 2">
            <a:extLst>
              <a:ext uri="{FF2B5EF4-FFF2-40B4-BE49-F238E27FC236}">
                <a16:creationId xmlns:a16="http://schemas.microsoft.com/office/drawing/2014/main" id="{FACD2525-98F9-924C-B8E5-083B38E28238}"/>
              </a:ext>
            </a:extLst>
          </p:cNvPr>
          <p:cNvSpPr>
            <a:spLocks noGrp="1"/>
          </p:cNvSpPr>
          <p:nvPr>
            <p:ph idx="1"/>
          </p:nvPr>
        </p:nvSpPr>
        <p:spPr>
          <a:xfrm>
            <a:off x="838200" y="1987101"/>
            <a:ext cx="10515600" cy="4018000"/>
          </a:xfrm>
        </p:spPr>
        <p:txBody>
          <a:bodyPr/>
          <a:lstStyle>
            <a:lvl1pPr marL="228600" indent="-228600">
              <a:buSzPct val="95000"/>
              <a:buFontTx/>
              <a:buBlip>
                <a:blip r:embed="rId2"/>
              </a:buBlip>
              <a:defRPr/>
            </a:lvl1pPr>
            <a:lvl2pPr marL="685800" indent="-228600">
              <a:buClr>
                <a:schemeClr val="tx2"/>
              </a:buClr>
              <a:buSzPct val="100000"/>
              <a:buFont typeface="Arial" panose="020B0604020202020204" pitchFamily="34" charset="0"/>
              <a:buChar char="•"/>
              <a:defRPr/>
            </a:lvl2pPr>
            <a:lvl3pPr marL="1143000" indent="-228600">
              <a:buClr>
                <a:schemeClr val="tx2"/>
              </a:buClr>
              <a:buSzPct val="100000"/>
              <a:buFont typeface="Arial" panose="020B0604020202020204" pitchFamily="34" charset="0"/>
              <a:buChar char="•"/>
              <a:defRPr/>
            </a:lvl3pPr>
            <a:lvl4pPr marL="1600200" indent="-228600">
              <a:buClr>
                <a:schemeClr val="tx2"/>
              </a:buClr>
              <a:buSzPct val="100000"/>
              <a:buFont typeface="Arial" panose="020B0604020202020204" pitchFamily="34" charset="0"/>
              <a:buChar char="•"/>
              <a:defRPr/>
            </a:lvl4pPr>
            <a:lvl5pPr marL="2057400" indent="-228600">
              <a:buClr>
                <a:schemeClr val="tx2"/>
              </a:buClr>
              <a:buSzPct val="1000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a:extLst>
              <a:ext uri="{FF2B5EF4-FFF2-40B4-BE49-F238E27FC236}">
                <a16:creationId xmlns:a16="http://schemas.microsoft.com/office/drawing/2014/main" id="{4BDC48E3-2023-0242-985D-69E25BFFF8AD}"/>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1">
                <a:solidFill>
                  <a:schemeClr val="bg1"/>
                </a:solidFill>
              </a:defRPr>
            </a:lvl1pPr>
          </a:lstStyle>
          <a:p>
            <a:r>
              <a:rPr lang="en-US"/>
              <a:t>View &gt;&gt; Header and Footer &gt;&gt; Add Unit Name</a:t>
            </a:r>
            <a:endParaRPr lang="en-US" dirty="0"/>
          </a:p>
        </p:txBody>
      </p:sp>
      <p:cxnSp>
        <p:nvCxnSpPr>
          <p:cNvPr id="8" name="Straight Connector 7">
            <a:extLst>
              <a:ext uri="{FF2B5EF4-FFF2-40B4-BE49-F238E27FC236}">
                <a16:creationId xmlns:a16="http://schemas.microsoft.com/office/drawing/2014/main" id="{CBB5BDD8-8221-F040-8AE0-3F33C4E24CA0}"/>
              </a:ext>
            </a:extLst>
          </p:cNvPr>
          <p:cNvCxnSpPr>
            <a:cxnSpLocks/>
          </p:cNvCxnSpPr>
          <p:nvPr userDrawn="1"/>
        </p:nvCxnSpPr>
        <p:spPr>
          <a:xfrm>
            <a:off x="838200" y="17340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pic>
        <p:nvPicPr>
          <p:cNvPr id="11" name="Picture 10" descr="University of Iowa Logo in tab">
            <a:extLst>
              <a:ext uri="{FF2B5EF4-FFF2-40B4-BE49-F238E27FC236}">
                <a16:creationId xmlns:a16="http://schemas.microsoft.com/office/drawing/2014/main" id="{CFF14CD2-6839-EF4B-BE95-D8FF44EDAFE3}"/>
              </a:ext>
            </a:extLst>
          </p:cNvPr>
          <p:cNvPicPr>
            <a:picLocks noChangeAspect="1"/>
          </p:cNvPicPr>
          <p:nvPr userDrawn="1"/>
        </p:nvPicPr>
        <p:blipFill>
          <a:blip r:embed="rId3"/>
          <a:stretch>
            <a:fillRect/>
          </a:stretch>
        </p:blipFill>
        <p:spPr>
          <a:xfrm>
            <a:off x="838200" y="6131555"/>
            <a:ext cx="1545021" cy="733885"/>
          </a:xfrm>
          <a:prstGeom prst="rect">
            <a:avLst/>
          </a:prstGeom>
        </p:spPr>
      </p:pic>
    </p:spTree>
    <p:extLst>
      <p:ext uri="{BB962C8B-B14F-4D97-AF65-F5344CB8AC3E}">
        <p14:creationId xmlns:p14="http://schemas.microsoft.com/office/powerpoint/2010/main" val="289796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Slide - Photo">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8E5D18-D14C-2E49-8475-3B6767E2DE9A}"/>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3" name="Content Placeholder 2">
            <a:extLst>
              <a:ext uri="{FF2B5EF4-FFF2-40B4-BE49-F238E27FC236}">
                <a16:creationId xmlns:a16="http://schemas.microsoft.com/office/drawing/2014/main" id="{FACD2525-98F9-924C-B8E5-083B38E28238}"/>
              </a:ext>
            </a:extLst>
          </p:cNvPr>
          <p:cNvSpPr>
            <a:spLocks noGrp="1"/>
          </p:cNvSpPr>
          <p:nvPr>
            <p:ph idx="1"/>
          </p:nvPr>
        </p:nvSpPr>
        <p:spPr>
          <a:xfrm>
            <a:off x="838200" y="1962386"/>
            <a:ext cx="5562600" cy="3923407"/>
          </a:xfrm>
        </p:spPr>
        <p:txBody>
          <a:bodyPr/>
          <a:lstStyle>
            <a:lvl1pPr marL="228600" indent="-228600">
              <a:buSzPct val="950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a:extLst>
              <a:ext uri="{FF2B5EF4-FFF2-40B4-BE49-F238E27FC236}">
                <a16:creationId xmlns:a16="http://schemas.microsoft.com/office/drawing/2014/main" id="{4BDC48E3-2023-0242-985D-69E25BFFF8AD}"/>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1">
                <a:solidFill>
                  <a:schemeClr val="bg1"/>
                </a:solidFill>
              </a:defRPr>
            </a:lvl1pPr>
          </a:lstStyle>
          <a:p>
            <a:r>
              <a:rPr lang="en-US"/>
              <a:t>View &gt;&gt; Header and Footer &gt;&gt; Add Unit Name</a:t>
            </a:r>
            <a:endParaRPr lang="en-US" dirty="0"/>
          </a:p>
        </p:txBody>
      </p:sp>
      <p:sp>
        <p:nvSpPr>
          <p:cNvPr id="5" name="Picture Placeholder 4">
            <a:extLst>
              <a:ext uri="{FF2B5EF4-FFF2-40B4-BE49-F238E27FC236}">
                <a16:creationId xmlns:a16="http://schemas.microsoft.com/office/drawing/2014/main" id="{E42EEDE3-0B18-E049-BE23-974E50C72979}"/>
              </a:ext>
            </a:extLst>
          </p:cNvPr>
          <p:cNvSpPr>
            <a:spLocks noGrp="1"/>
          </p:cNvSpPr>
          <p:nvPr>
            <p:ph type="pic" sz="quarter" idx="11"/>
          </p:nvPr>
        </p:nvSpPr>
        <p:spPr>
          <a:xfrm>
            <a:off x="7159502" y="0"/>
            <a:ext cx="5029200" cy="6392452"/>
          </a:xfrm>
          <a:prstGeom prst="rect">
            <a:avLst/>
          </a:prstGeom>
        </p:spPr>
        <p:txBody>
          <a:bodyPr anchor="ctr" anchorCtr="0"/>
          <a:lstStyle>
            <a:lvl1pPr marL="0" indent="0" algn="ctr">
              <a:buNone/>
              <a:defRPr b="0" i="0">
                <a:solidFill>
                  <a:schemeClr val="accent3"/>
                </a:solidFill>
                <a:latin typeface="Arial" panose="020B0604020202020204" pitchFamily="34" charset="0"/>
              </a:defRPr>
            </a:lvl1pPr>
          </a:lstStyle>
          <a:p>
            <a:r>
              <a:rPr lang="en-US" dirty="0"/>
              <a:t>Click icon to add picture</a:t>
            </a:r>
          </a:p>
        </p:txBody>
      </p:sp>
      <p:sp>
        <p:nvSpPr>
          <p:cNvPr id="10" name="Title 1">
            <a:extLst>
              <a:ext uri="{FF2B5EF4-FFF2-40B4-BE49-F238E27FC236}">
                <a16:creationId xmlns:a16="http://schemas.microsoft.com/office/drawing/2014/main" id="{DACFD86F-631F-DB40-8919-BA8E20BF834E}"/>
              </a:ext>
            </a:extLst>
          </p:cNvPr>
          <p:cNvSpPr>
            <a:spLocks noGrp="1"/>
          </p:cNvSpPr>
          <p:nvPr>
            <p:ph type="title"/>
          </p:nvPr>
        </p:nvSpPr>
        <p:spPr>
          <a:xfrm>
            <a:off x="764058" y="365125"/>
            <a:ext cx="5636742" cy="1331865"/>
          </a:xfrm>
        </p:spPr>
        <p:txBody>
          <a:bodyPr/>
          <a:lstStyle/>
          <a:p>
            <a:r>
              <a:rPr lang="en-US" dirty="0"/>
              <a:t>Click to edit Master title style</a:t>
            </a:r>
          </a:p>
        </p:txBody>
      </p:sp>
      <p:cxnSp>
        <p:nvCxnSpPr>
          <p:cNvPr id="11" name="Straight Connector 10">
            <a:extLst>
              <a:ext uri="{FF2B5EF4-FFF2-40B4-BE49-F238E27FC236}">
                <a16:creationId xmlns:a16="http://schemas.microsoft.com/office/drawing/2014/main" id="{B7458B34-F735-D249-820C-C797A1F1FED6}"/>
              </a:ext>
            </a:extLst>
          </p:cNvPr>
          <p:cNvCxnSpPr>
            <a:cxnSpLocks/>
          </p:cNvCxnSpPr>
          <p:nvPr userDrawn="1"/>
        </p:nvCxnSpPr>
        <p:spPr>
          <a:xfrm>
            <a:off x="838200" y="17340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pic>
        <p:nvPicPr>
          <p:cNvPr id="13" name="Picture 12" descr="University of Iowa Logo in tab">
            <a:extLst>
              <a:ext uri="{FF2B5EF4-FFF2-40B4-BE49-F238E27FC236}">
                <a16:creationId xmlns:a16="http://schemas.microsoft.com/office/drawing/2014/main" id="{331EC016-F850-1E4A-A65C-1A14626CEA65}"/>
              </a:ext>
            </a:extLst>
          </p:cNvPr>
          <p:cNvPicPr>
            <a:picLocks noChangeAspect="1"/>
          </p:cNvPicPr>
          <p:nvPr userDrawn="1"/>
        </p:nvPicPr>
        <p:blipFill>
          <a:blip r:embed="rId3"/>
          <a:stretch>
            <a:fillRect/>
          </a:stretch>
        </p:blipFill>
        <p:spPr>
          <a:xfrm>
            <a:off x="838200" y="6131555"/>
            <a:ext cx="1545021" cy="733885"/>
          </a:xfrm>
          <a:prstGeom prst="rect">
            <a:avLst/>
          </a:prstGeom>
        </p:spPr>
      </p:pic>
    </p:spTree>
    <p:extLst>
      <p:ext uri="{BB962C8B-B14F-4D97-AF65-F5344CB8AC3E}">
        <p14:creationId xmlns:p14="http://schemas.microsoft.com/office/powerpoint/2010/main" val="262550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Slide - Photo Collag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D99024-F68B-C04C-A2AC-E78D62D8E79D}"/>
              </a:ext>
            </a:extLst>
          </p:cNvPr>
          <p:cNvSpPr/>
          <p:nvPr userDrawn="1"/>
        </p:nvSpPr>
        <p:spPr>
          <a:xfrm>
            <a:off x="0" y="6389511"/>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7" name="Footer Placeholder 4">
            <a:extLst>
              <a:ext uri="{FF2B5EF4-FFF2-40B4-BE49-F238E27FC236}">
                <a16:creationId xmlns:a16="http://schemas.microsoft.com/office/drawing/2014/main" id="{4BDC48E3-2023-0242-985D-69E25BFFF8AD}"/>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1">
                <a:solidFill>
                  <a:schemeClr val="bg1"/>
                </a:solidFill>
              </a:defRPr>
            </a:lvl1pPr>
          </a:lstStyle>
          <a:p>
            <a:r>
              <a:rPr lang="en-US"/>
              <a:t>View &gt;&gt; Header and Footer &gt;&gt; Add Unit Name</a:t>
            </a:r>
            <a:endParaRPr lang="en-US" dirty="0"/>
          </a:p>
        </p:txBody>
      </p:sp>
      <p:sp>
        <p:nvSpPr>
          <p:cNvPr id="6" name="Picture Placeholder 4">
            <a:extLst>
              <a:ext uri="{FF2B5EF4-FFF2-40B4-BE49-F238E27FC236}">
                <a16:creationId xmlns:a16="http://schemas.microsoft.com/office/drawing/2014/main" id="{3E5CE386-BEFE-FE49-A675-D93BEDF680BC}"/>
              </a:ext>
            </a:extLst>
          </p:cNvPr>
          <p:cNvSpPr>
            <a:spLocks noGrp="1"/>
          </p:cNvSpPr>
          <p:nvPr>
            <p:ph type="pic" sz="quarter" idx="11" hasCustomPrompt="1"/>
          </p:nvPr>
        </p:nvSpPr>
        <p:spPr>
          <a:xfrm>
            <a:off x="7170389" y="3243106"/>
            <a:ext cx="5021612" cy="3149712"/>
          </a:xfrm>
          <a:prstGeom prst="rect">
            <a:avLst/>
          </a:prstGeom>
        </p:spPr>
        <p:txBody>
          <a:bodyPr anchor="ctr" anchorCtr="0"/>
          <a:lstStyle>
            <a:lvl1pPr marL="0" indent="0" algn="ctr">
              <a:buNone/>
              <a:defRPr b="0" i="0">
                <a:solidFill>
                  <a:schemeClr val="accent3"/>
                </a:solidFill>
                <a:latin typeface="Arial" panose="020B0604020202020204" pitchFamily="34" charset="0"/>
                <a:cs typeface="Arial" panose="020B0604020202020204" pitchFamily="34" charset="0"/>
              </a:defRPr>
            </a:lvl1pPr>
          </a:lstStyle>
          <a:p>
            <a:r>
              <a:rPr lang="en-US" dirty="0"/>
              <a:t> Click icon to add picture </a:t>
            </a:r>
          </a:p>
        </p:txBody>
      </p:sp>
      <p:sp>
        <p:nvSpPr>
          <p:cNvPr id="8" name="Picture Placeholder 4">
            <a:extLst>
              <a:ext uri="{FF2B5EF4-FFF2-40B4-BE49-F238E27FC236}">
                <a16:creationId xmlns:a16="http://schemas.microsoft.com/office/drawing/2014/main" id="{04FCC643-718F-7645-8F8D-0BFC94D0506B}"/>
              </a:ext>
            </a:extLst>
          </p:cNvPr>
          <p:cNvSpPr>
            <a:spLocks noGrp="1"/>
          </p:cNvSpPr>
          <p:nvPr>
            <p:ph type="pic" sz="quarter" idx="14"/>
          </p:nvPr>
        </p:nvSpPr>
        <p:spPr>
          <a:xfrm>
            <a:off x="7159502" y="0"/>
            <a:ext cx="2483404" cy="3191425"/>
          </a:xfrm>
          <a:prstGeom prst="rect">
            <a:avLst/>
          </a:prstGeom>
        </p:spPr>
        <p:txBody>
          <a:bodyPr anchor="ctr" anchorCtr="0"/>
          <a:lstStyle>
            <a:lvl1pPr marL="0" indent="0" algn="ctr">
              <a:buNone/>
              <a:defRPr b="0" i="0">
                <a:solidFill>
                  <a:schemeClr val="accent3"/>
                </a:solidFill>
                <a:latin typeface="Arial" panose="020B0604020202020204" pitchFamily="34" charset="0"/>
                <a:cs typeface="Arial" panose="020B0604020202020204" pitchFamily="34" charset="0"/>
              </a:defRPr>
            </a:lvl1pPr>
          </a:lstStyle>
          <a:p>
            <a:r>
              <a:rPr lang="en-US" dirty="0"/>
              <a:t>Click icon to add picture</a:t>
            </a:r>
          </a:p>
        </p:txBody>
      </p:sp>
      <p:sp>
        <p:nvSpPr>
          <p:cNvPr id="9" name="Picture Placeholder 4">
            <a:extLst>
              <a:ext uri="{FF2B5EF4-FFF2-40B4-BE49-F238E27FC236}">
                <a16:creationId xmlns:a16="http://schemas.microsoft.com/office/drawing/2014/main" id="{41C31617-CC11-4C42-B6D0-164DF6AFBF41}"/>
              </a:ext>
            </a:extLst>
          </p:cNvPr>
          <p:cNvSpPr>
            <a:spLocks noGrp="1"/>
          </p:cNvSpPr>
          <p:nvPr>
            <p:ph type="pic" sz="quarter" idx="15"/>
          </p:nvPr>
        </p:nvSpPr>
        <p:spPr>
          <a:xfrm>
            <a:off x="9695874" y="0"/>
            <a:ext cx="2483404" cy="3191425"/>
          </a:xfrm>
          <a:prstGeom prst="rect">
            <a:avLst/>
          </a:prstGeom>
        </p:spPr>
        <p:txBody>
          <a:bodyPr anchor="ctr" anchorCtr="0"/>
          <a:lstStyle>
            <a:lvl1pPr marL="0" indent="0" algn="ctr">
              <a:buNone/>
              <a:defRPr b="0" i="0">
                <a:solidFill>
                  <a:schemeClr val="accent3"/>
                </a:solidFill>
                <a:latin typeface="Arial" panose="020B0604020202020204" pitchFamily="34" charset="0"/>
                <a:cs typeface="Arial" panose="020B0604020202020204" pitchFamily="34" charset="0"/>
              </a:defRPr>
            </a:lvl1pPr>
          </a:lstStyle>
          <a:p>
            <a:r>
              <a:rPr lang="en-US" dirty="0"/>
              <a:t>Click icon to add picture</a:t>
            </a:r>
          </a:p>
        </p:txBody>
      </p:sp>
      <p:sp>
        <p:nvSpPr>
          <p:cNvPr id="16" name="Title 1">
            <a:extLst>
              <a:ext uri="{FF2B5EF4-FFF2-40B4-BE49-F238E27FC236}">
                <a16:creationId xmlns:a16="http://schemas.microsoft.com/office/drawing/2014/main" id="{7524483D-CFE3-E34D-BB74-CEDD541765E2}"/>
              </a:ext>
            </a:extLst>
          </p:cNvPr>
          <p:cNvSpPr>
            <a:spLocks noGrp="1"/>
          </p:cNvSpPr>
          <p:nvPr>
            <p:ph type="title"/>
          </p:nvPr>
        </p:nvSpPr>
        <p:spPr>
          <a:xfrm>
            <a:off x="751701" y="365125"/>
            <a:ext cx="5636742" cy="1331865"/>
          </a:xfrm>
        </p:spPr>
        <p:txBody>
          <a:bodyPr/>
          <a:lstStyle/>
          <a:p>
            <a:r>
              <a:rPr lang="en-US" dirty="0"/>
              <a:t>Click to edit Master title style</a:t>
            </a:r>
          </a:p>
        </p:txBody>
      </p:sp>
      <p:cxnSp>
        <p:nvCxnSpPr>
          <p:cNvPr id="17" name="Straight Connector 16">
            <a:extLst>
              <a:ext uri="{FF2B5EF4-FFF2-40B4-BE49-F238E27FC236}">
                <a16:creationId xmlns:a16="http://schemas.microsoft.com/office/drawing/2014/main" id="{EB28F420-DDD1-5E4A-9513-EAE252D759FE}"/>
              </a:ext>
            </a:extLst>
          </p:cNvPr>
          <p:cNvCxnSpPr>
            <a:cxnSpLocks/>
          </p:cNvCxnSpPr>
          <p:nvPr userDrawn="1"/>
        </p:nvCxnSpPr>
        <p:spPr>
          <a:xfrm>
            <a:off x="838200" y="17340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8" name="Content Placeholder 2">
            <a:extLst>
              <a:ext uri="{FF2B5EF4-FFF2-40B4-BE49-F238E27FC236}">
                <a16:creationId xmlns:a16="http://schemas.microsoft.com/office/drawing/2014/main" id="{65D1D7B4-E242-C142-8F5F-F3301CC02498}"/>
              </a:ext>
            </a:extLst>
          </p:cNvPr>
          <p:cNvSpPr>
            <a:spLocks noGrp="1"/>
          </p:cNvSpPr>
          <p:nvPr>
            <p:ph idx="1"/>
          </p:nvPr>
        </p:nvSpPr>
        <p:spPr>
          <a:xfrm>
            <a:off x="838200" y="1962386"/>
            <a:ext cx="5562600" cy="3923407"/>
          </a:xfrm>
        </p:spPr>
        <p:txBody>
          <a:bodyPr/>
          <a:lstStyle>
            <a:lvl1pPr marL="228600" indent="-228600">
              <a:buSzPct val="950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9" name="Picture 18" descr="University of Iowa Logo in tab">
            <a:extLst>
              <a:ext uri="{FF2B5EF4-FFF2-40B4-BE49-F238E27FC236}">
                <a16:creationId xmlns:a16="http://schemas.microsoft.com/office/drawing/2014/main" id="{ED076C9B-2E43-A040-8258-28E87FCCDB9B}"/>
              </a:ext>
            </a:extLst>
          </p:cNvPr>
          <p:cNvPicPr>
            <a:picLocks noChangeAspect="1"/>
          </p:cNvPicPr>
          <p:nvPr userDrawn="1"/>
        </p:nvPicPr>
        <p:blipFill>
          <a:blip r:embed="rId3"/>
          <a:stretch>
            <a:fillRect/>
          </a:stretch>
        </p:blipFill>
        <p:spPr>
          <a:xfrm>
            <a:off x="838200" y="6131555"/>
            <a:ext cx="1545021" cy="733885"/>
          </a:xfrm>
          <a:prstGeom prst="rect">
            <a:avLst/>
          </a:prstGeom>
        </p:spPr>
      </p:pic>
    </p:spTree>
    <p:extLst>
      <p:ext uri="{BB962C8B-B14F-4D97-AF65-F5344CB8AC3E}">
        <p14:creationId xmlns:p14="http://schemas.microsoft.com/office/powerpoint/2010/main" val="1338072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D47C82-65E8-6F4A-93F5-B60D5D90FAEC}"/>
              </a:ext>
            </a:extLst>
          </p:cNvPr>
          <p:cNvSpPr>
            <a:spLocks noGrp="1"/>
          </p:cNvSpPr>
          <p:nvPr>
            <p:ph type="title"/>
          </p:nvPr>
        </p:nvSpPr>
        <p:spPr>
          <a:xfrm>
            <a:off x="838200" y="365126"/>
            <a:ext cx="10515600" cy="89611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D0A12C-E82E-3F40-8F2F-F914F24F0B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70061491"/>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9" r:id="rId3"/>
    <p:sldLayoutId id="2147483663" r:id="rId4"/>
    <p:sldLayoutId id="2147483661" r:id="rId5"/>
    <p:sldLayoutId id="2147483650" r:id="rId6"/>
    <p:sldLayoutId id="2147483662" r:id="rId7"/>
    <p:sldLayoutId id="2147483654" r:id="rId8"/>
    <p:sldLayoutId id="2147483655" r:id="rId9"/>
    <p:sldLayoutId id="2147483665" r:id="rId10"/>
    <p:sldLayoutId id="2147483664" r:id="rId11"/>
    <p:sldLayoutId id="2147483666" r:id="rId12"/>
    <p:sldLayoutId id="2147483667" r:id="rId13"/>
    <p:sldLayoutId id="2147483668" r:id="rId14"/>
    <p:sldLayoutId id="2147483669" r:id="rId15"/>
    <p:sldLayoutId id="2147483670" r:id="rId16"/>
  </p:sldLayoutIdLst>
  <p:hf sldNum="0" hdr="0" dt="0"/>
  <p:txStyles>
    <p:titleStyle>
      <a:lvl1pPr algn="l" defTabSz="9144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cgov.org/city-government/departments-and-divisions/senior-center/shiip-information"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image" Target="../media/image1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www.healthalliance.org/IA-Retirees"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https://www.icgov.org/city-government/departments-and-divisions/senior-center/shiip-information" TargetMode="External"/><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41.xml.rels><?xml version="1.0" encoding="UTF-8" standalone="yes"?>
<Relationships xmlns="http://schemas.openxmlformats.org/package/2006/relationships"><Relationship Id="rId3" Type="http://schemas.openxmlformats.org/officeDocument/2006/relationships/hyperlink" Target="https://shiip.iowa.gov/prevent-fraud/medicare-fraud-spotlight" TargetMode="External"/><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6.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hr.uiowa.edu/retiree-annual-benefits-open-enrollment" TargetMode="External"/><Relationship Id="rId2" Type="http://schemas.openxmlformats.org/officeDocument/2006/relationships/hyperlink" Target="mailto:benefits@uiowa.ed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80B23-7308-1745-A1A9-A5522BA49EE8}"/>
              </a:ext>
            </a:extLst>
          </p:cNvPr>
          <p:cNvSpPr>
            <a:spLocks noGrp="1"/>
          </p:cNvSpPr>
          <p:nvPr>
            <p:ph type="ctrTitle"/>
          </p:nvPr>
        </p:nvSpPr>
        <p:spPr/>
        <p:txBody>
          <a:bodyPr>
            <a:normAutofit/>
          </a:bodyPr>
          <a:lstStyle/>
          <a:p>
            <a:r>
              <a:rPr lang="en-US" dirty="0"/>
              <a:t>Retiree Health Information Session</a:t>
            </a:r>
          </a:p>
        </p:txBody>
      </p:sp>
      <p:sp>
        <p:nvSpPr>
          <p:cNvPr id="12" name="Subtitle 11">
            <a:extLst>
              <a:ext uri="{FF2B5EF4-FFF2-40B4-BE49-F238E27FC236}">
                <a16:creationId xmlns:a16="http://schemas.microsoft.com/office/drawing/2014/main" id="{ADA0161C-D166-6E4C-8069-E1FBFE0BE5F2}"/>
              </a:ext>
            </a:extLst>
          </p:cNvPr>
          <p:cNvSpPr>
            <a:spLocks noGrp="1"/>
          </p:cNvSpPr>
          <p:nvPr>
            <p:ph type="subTitle" idx="1"/>
          </p:nvPr>
        </p:nvSpPr>
        <p:spPr>
          <a:xfrm>
            <a:off x="838199" y="4709626"/>
            <a:ext cx="9144000" cy="407460"/>
          </a:xfrm>
        </p:spPr>
        <p:txBody>
          <a:bodyPr>
            <a:normAutofit fontScale="92500" lnSpcReduction="10000"/>
          </a:bodyPr>
          <a:lstStyle/>
          <a:p>
            <a:r>
              <a:rPr lang="en-US"/>
              <a:t>October 26, 2023</a:t>
            </a:r>
            <a:endParaRPr lang="en-US" dirty="0"/>
          </a:p>
        </p:txBody>
      </p:sp>
      <p:sp>
        <p:nvSpPr>
          <p:cNvPr id="5" name="Footer Placeholder 4">
            <a:extLst>
              <a:ext uri="{FF2B5EF4-FFF2-40B4-BE49-F238E27FC236}">
                <a16:creationId xmlns:a16="http://schemas.microsoft.com/office/drawing/2014/main" id="{A71FEB04-6AB2-DD4F-B560-E3674C11A535}"/>
              </a:ext>
            </a:extLst>
          </p:cNvPr>
          <p:cNvSpPr>
            <a:spLocks noGrp="1"/>
          </p:cNvSpPr>
          <p:nvPr>
            <p:ph type="ftr" sz="quarter" idx="3"/>
          </p:nvPr>
        </p:nvSpPr>
        <p:spPr/>
        <p:txBody>
          <a:bodyPr/>
          <a:lstStyle/>
          <a:p>
            <a:r>
              <a:rPr lang="en-US" dirty="0"/>
              <a:t>University Benefits Office</a:t>
            </a:r>
          </a:p>
        </p:txBody>
      </p:sp>
    </p:spTree>
    <p:extLst>
      <p:ext uri="{BB962C8B-B14F-4D97-AF65-F5344CB8AC3E}">
        <p14:creationId xmlns:p14="http://schemas.microsoft.com/office/powerpoint/2010/main" val="3892510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851EDD4-6C3C-4420-BB76-F770472841CB}"/>
              </a:ext>
            </a:extLst>
          </p:cNvPr>
          <p:cNvSpPr/>
          <p:nvPr/>
        </p:nvSpPr>
        <p:spPr>
          <a:xfrm>
            <a:off x="764058" y="4446475"/>
            <a:ext cx="9238924" cy="1557161"/>
          </a:xfrm>
          <a:prstGeom prst="rect">
            <a:avLst/>
          </a:prstGeom>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F8E5A761-F7FF-475B-AFDA-27F4AF496A7F}"/>
              </a:ext>
            </a:extLst>
          </p:cNvPr>
          <p:cNvSpPr/>
          <p:nvPr/>
        </p:nvSpPr>
        <p:spPr>
          <a:xfrm>
            <a:off x="4941455" y="1974530"/>
            <a:ext cx="5375563" cy="174772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53D6009-EBDD-4895-8619-3F8D68591AD0}"/>
              </a:ext>
            </a:extLst>
          </p:cNvPr>
          <p:cNvSpPr/>
          <p:nvPr/>
        </p:nvSpPr>
        <p:spPr>
          <a:xfrm>
            <a:off x="838200" y="1987101"/>
            <a:ext cx="3550920" cy="2169263"/>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A46B08-9742-4E51-975A-48EF509B7DC9}"/>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19992587-3F5D-4869-A876-808A591AA861}"/>
              </a:ext>
            </a:extLst>
          </p:cNvPr>
          <p:cNvSpPr>
            <a:spLocks noGrp="1"/>
          </p:cNvSpPr>
          <p:nvPr>
            <p:ph idx="1"/>
          </p:nvPr>
        </p:nvSpPr>
        <p:spPr>
          <a:xfrm>
            <a:off x="838200" y="1987101"/>
            <a:ext cx="3659909" cy="2344754"/>
          </a:xfrm>
        </p:spPr>
        <p:txBody>
          <a:bodyPr>
            <a:normAutofit/>
          </a:bodyPr>
          <a:lstStyle/>
          <a:p>
            <a:pPr marL="0" indent="0">
              <a:buNone/>
            </a:pPr>
            <a:r>
              <a:rPr lang="en-US" b="1" dirty="0"/>
              <a:t>University Benefits</a:t>
            </a:r>
          </a:p>
          <a:p>
            <a:pPr marL="0" indent="0">
              <a:buNone/>
            </a:pPr>
            <a:r>
              <a:rPr lang="en-US" dirty="0"/>
              <a:t>319-335-2676</a:t>
            </a:r>
          </a:p>
          <a:p>
            <a:pPr marL="0" indent="0">
              <a:buNone/>
            </a:pPr>
            <a:r>
              <a:rPr lang="en-US" dirty="0"/>
              <a:t>benefits@uiowa.edu</a:t>
            </a:r>
          </a:p>
          <a:p>
            <a:pPr marL="0" indent="0">
              <a:buNone/>
            </a:pPr>
            <a:r>
              <a:rPr lang="en-US" u="sng" dirty="0"/>
              <a:t>hr.uiowa.edu/benefits</a:t>
            </a:r>
          </a:p>
        </p:txBody>
      </p:sp>
      <p:sp>
        <p:nvSpPr>
          <p:cNvPr id="4" name="Footer Placeholder 3">
            <a:extLst>
              <a:ext uri="{FF2B5EF4-FFF2-40B4-BE49-F238E27FC236}">
                <a16:creationId xmlns:a16="http://schemas.microsoft.com/office/drawing/2014/main" id="{0256C1B9-3942-4651-8707-23A0B53D75B9}"/>
              </a:ext>
            </a:extLst>
          </p:cNvPr>
          <p:cNvSpPr>
            <a:spLocks noGrp="1"/>
          </p:cNvSpPr>
          <p:nvPr>
            <p:ph type="ftr" sz="quarter" idx="3"/>
          </p:nvPr>
        </p:nvSpPr>
        <p:spPr/>
        <p:txBody>
          <a:bodyPr/>
          <a:lstStyle/>
          <a:p>
            <a:r>
              <a:rPr lang="en-US" dirty="0"/>
              <a:t>University Benefits Office</a:t>
            </a:r>
          </a:p>
        </p:txBody>
      </p:sp>
      <p:sp>
        <p:nvSpPr>
          <p:cNvPr id="5" name="Content Placeholder 2">
            <a:extLst>
              <a:ext uri="{FF2B5EF4-FFF2-40B4-BE49-F238E27FC236}">
                <a16:creationId xmlns:a16="http://schemas.microsoft.com/office/drawing/2014/main" id="{E76CAD95-0D1D-44C2-B9A7-6259E7442D9C}"/>
              </a:ext>
            </a:extLst>
          </p:cNvPr>
          <p:cNvSpPr txBox="1">
            <a:spLocks/>
          </p:cNvSpPr>
          <p:nvPr/>
        </p:nvSpPr>
        <p:spPr>
          <a:xfrm>
            <a:off x="4941455" y="1974530"/>
            <a:ext cx="5458690" cy="1747726"/>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SzPct val="95000"/>
              <a:buFontTx/>
              <a:buBlip>
                <a:blip r:embed="rId2"/>
              </a:buBlip>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chemeClr val="tx2"/>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chemeClr val="tx2"/>
              </a:buClr>
              <a:buSzPct val="100000"/>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chemeClr val="tx2"/>
              </a:buClr>
              <a:buSzPct val="100000"/>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chemeClr val="tx2"/>
              </a:buClr>
              <a:buSzPct val="100000"/>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en-US" b="1" dirty="0">
                <a:ln>
                  <a:solidFill>
                    <a:schemeClr val="bg1"/>
                  </a:solidFill>
                </a:ln>
                <a:solidFill>
                  <a:schemeClr val="bg1"/>
                </a:solidFill>
              </a:rPr>
              <a:t>Health Alliance</a:t>
            </a:r>
          </a:p>
          <a:p>
            <a:pPr marL="0" indent="0">
              <a:buFontTx/>
              <a:buNone/>
            </a:pPr>
            <a:r>
              <a:rPr lang="en-US" dirty="0">
                <a:ln>
                  <a:solidFill>
                    <a:schemeClr val="bg1"/>
                  </a:solidFill>
                </a:ln>
                <a:solidFill>
                  <a:schemeClr val="bg1"/>
                </a:solidFill>
              </a:rPr>
              <a:t>1-877-917-8550</a:t>
            </a:r>
          </a:p>
          <a:p>
            <a:pPr marL="0" indent="0">
              <a:buFontTx/>
              <a:buNone/>
            </a:pPr>
            <a:r>
              <a:rPr lang="en-US" u="sng" dirty="0">
                <a:ln>
                  <a:solidFill>
                    <a:schemeClr val="bg1"/>
                  </a:solidFill>
                </a:ln>
                <a:solidFill>
                  <a:schemeClr val="bg1"/>
                </a:solidFill>
              </a:rPr>
              <a:t>www.healthalliance.org/IA-retiree</a:t>
            </a:r>
          </a:p>
        </p:txBody>
      </p:sp>
      <p:sp>
        <p:nvSpPr>
          <p:cNvPr id="7" name="TextBox 6">
            <a:extLst>
              <a:ext uri="{FF2B5EF4-FFF2-40B4-BE49-F238E27FC236}">
                <a16:creationId xmlns:a16="http://schemas.microsoft.com/office/drawing/2014/main" id="{9D4B4E94-4DE8-4C04-AF62-85445D86680F}"/>
              </a:ext>
            </a:extLst>
          </p:cNvPr>
          <p:cNvSpPr txBox="1"/>
          <p:nvPr/>
        </p:nvSpPr>
        <p:spPr>
          <a:xfrm>
            <a:off x="838200" y="4544356"/>
            <a:ext cx="9273310" cy="954107"/>
          </a:xfrm>
          <a:prstGeom prst="rect">
            <a:avLst/>
          </a:prstGeom>
          <a:noFill/>
        </p:spPr>
        <p:txBody>
          <a:bodyPr wrap="square">
            <a:spAutoFit/>
          </a:bodyPr>
          <a:lstStyle/>
          <a:p>
            <a:r>
              <a:rPr lang="en-US" sz="2800" b="1" dirty="0"/>
              <a:t>Senior Health Insurance Information Program (SHIIP)</a:t>
            </a:r>
          </a:p>
          <a:p>
            <a:r>
              <a:rPr lang="en-US" sz="2800" dirty="0"/>
              <a:t>319-356-5220</a:t>
            </a:r>
          </a:p>
        </p:txBody>
      </p:sp>
    </p:spTree>
    <p:extLst>
      <p:ext uri="{BB962C8B-B14F-4D97-AF65-F5344CB8AC3E}">
        <p14:creationId xmlns:p14="http://schemas.microsoft.com/office/powerpoint/2010/main" val="533841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8716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9D1C2-1455-4A4D-937B-EC96EB73B267}"/>
              </a:ext>
            </a:extLst>
          </p:cNvPr>
          <p:cNvSpPr>
            <a:spLocks noGrp="1"/>
          </p:cNvSpPr>
          <p:nvPr>
            <p:ph type="ctrTitle"/>
          </p:nvPr>
        </p:nvSpPr>
        <p:spPr>
          <a:xfrm>
            <a:off x="2025650" y="279400"/>
            <a:ext cx="8007350" cy="1571172"/>
          </a:xfrm>
        </p:spPr>
        <p:txBody>
          <a:bodyPr>
            <a:normAutofit fontScale="90000"/>
          </a:bodyPr>
          <a:lstStyle/>
          <a:p>
            <a:r>
              <a:rPr lang="en-US" dirty="0"/>
              <a:t>2024 Health Insurance Options for UI Retirees</a:t>
            </a:r>
            <a:br>
              <a:rPr lang="en-US" dirty="0"/>
            </a:br>
            <a:r>
              <a:rPr lang="en-US" sz="2700" dirty="0"/>
              <a:t>Senior Health Insurance Information Program-SHIIP</a:t>
            </a:r>
            <a:br>
              <a:rPr lang="en-US" sz="2700" dirty="0"/>
            </a:br>
            <a:r>
              <a:rPr lang="en-US" sz="2000" dirty="0"/>
              <a:t>Prepared by Kevin Ward, UI Retiree and SHIIP Volunteer</a:t>
            </a:r>
            <a:endParaRPr lang="en-US" sz="2400" dirty="0"/>
          </a:p>
        </p:txBody>
      </p:sp>
    </p:spTree>
    <p:custDataLst>
      <p:tags r:id="rId1"/>
    </p:custDataLst>
    <p:extLst>
      <p:ext uri="{BB962C8B-B14F-4D97-AF65-F5344CB8AC3E}">
        <p14:creationId xmlns:p14="http://schemas.microsoft.com/office/powerpoint/2010/main" val="3016418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793632" y="187567"/>
            <a:ext cx="8874369" cy="675862"/>
          </a:xfrm>
          <a:noFill/>
        </p:spPr>
        <p:txBody>
          <a:bodyPr>
            <a:noAutofit/>
          </a:bodyPr>
          <a:lstStyle/>
          <a:p>
            <a:pPr eaLnBrk="1" hangingPunct="1"/>
            <a:r>
              <a:rPr lang="en-US" altLang="en-US" sz="4400" dirty="0"/>
              <a:t>What Is SHIIP?</a:t>
            </a:r>
          </a:p>
        </p:txBody>
      </p:sp>
      <p:sp>
        <p:nvSpPr>
          <p:cNvPr id="7171" name="Rectangle 3"/>
          <p:cNvSpPr>
            <a:spLocks noGrp="1" noChangeArrowheads="1"/>
          </p:cNvSpPr>
          <p:nvPr>
            <p:ph idx="4294967295"/>
          </p:nvPr>
        </p:nvSpPr>
        <p:spPr>
          <a:xfrm>
            <a:off x="1962150" y="1818290"/>
            <a:ext cx="8106760" cy="3762703"/>
          </a:xfrm>
        </p:spPr>
        <p:txBody>
          <a:bodyPr>
            <a:normAutofit fontScale="25000" lnSpcReduction="20000"/>
          </a:bodyPr>
          <a:lstStyle/>
          <a:p>
            <a:pPr eaLnBrk="1" hangingPunct="1">
              <a:spcAft>
                <a:spcPct val="40000"/>
              </a:spcAft>
              <a:buClrTx/>
              <a:buFont typeface="Arial" panose="020B0604020202020204" pitchFamily="34" charset="0"/>
              <a:buChar char="•"/>
            </a:pPr>
            <a:r>
              <a:rPr lang="en-US" altLang="en-US" sz="8000" dirty="0"/>
              <a:t>Free and confidential service of the State of Iowa Insurance Division</a:t>
            </a:r>
          </a:p>
          <a:p>
            <a:pPr eaLnBrk="1" hangingPunct="1">
              <a:spcAft>
                <a:spcPct val="40000"/>
              </a:spcAft>
              <a:buClrTx/>
              <a:buFont typeface="Arial" panose="020B0604020202020204" pitchFamily="34" charset="0"/>
              <a:buChar char="•"/>
            </a:pPr>
            <a:r>
              <a:rPr lang="en-US" altLang="en-US" sz="8000" dirty="0"/>
              <a:t>Volunteers provide information and assistance to help Iowans understand their Medicare and health insurance options</a:t>
            </a:r>
          </a:p>
          <a:p>
            <a:pPr>
              <a:spcAft>
                <a:spcPct val="40000"/>
              </a:spcAft>
              <a:buClrTx/>
            </a:pPr>
            <a:r>
              <a:rPr lang="en-US" altLang="en-US" sz="8000" b="1" i="1" dirty="0"/>
              <a:t>Volunteers do not advise or make decisions for clients served, nor recommend or endorse specific companies, products or agents</a:t>
            </a:r>
          </a:p>
          <a:p>
            <a:pPr>
              <a:spcAft>
                <a:spcPct val="40000"/>
              </a:spcAft>
              <a:buClrTx/>
            </a:pPr>
            <a:r>
              <a:rPr lang="en-US" altLang="en-US" sz="8000" dirty="0"/>
              <a:t>Individual counseling available locally through the Iowa City Senior Center at multiple locations in Iowa City, Coralville and North Liberty.  </a:t>
            </a:r>
          </a:p>
          <a:p>
            <a:pPr lvl="1">
              <a:spcAft>
                <a:spcPct val="40000"/>
              </a:spcAft>
              <a:buClrTx/>
            </a:pPr>
            <a:r>
              <a:rPr lang="en-US" altLang="en-US" sz="7700" dirty="0"/>
              <a:t>Schedule an appointment on line:  </a:t>
            </a:r>
            <a:r>
              <a:rPr lang="en-US" sz="7700" dirty="0">
                <a:hlinkClick r:id="rId3"/>
              </a:rPr>
              <a:t>https://www.icgov.org/city-government/departments-and-divisions/senior-center/shiip-information</a:t>
            </a:r>
            <a:r>
              <a:rPr lang="en-US" sz="7700" dirty="0"/>
              <a:t> </a:t>
            </a:r>
          </a:p>
          <a:p>
            <a:pPr marL="0" indent="0">
              <a:spcAft>
                <a:spcPct val="40000"/>
              </a:spcAft>
              <a:buNone/>
            </a:pPr>
            <a:r>
              <a:rPr lang="en-US" altLang="en-US" sz="8000" dirty="0"/>
              <a:t>       or call the Center at 319-356-5220</a:t>
            </a:r>
          </a:p>
          <a:p>
            <a:pPr marL="0" indent="0">
              <a:spcAft>
                <a:spcPct val="40000"/>
              </a:spcAft>
              <a:buNone/>
            </a:pPr>
            <a:r>
              <a:rPr lang="en-US" altLang="en-US" b="1" i="1" dirty="0"/>
              <a:t> </a:t>
            </a:r>
          </a:p>
          <a:p>
            <a:pPr>
              <a:spcAft>
                <a:spcPct val="40000"/>
              </a:spcAft>
              <a:buClrTx/>
            </a:pPr>
            <a:endParaRPr lang="en-US" altLang="en-US" dirty="0"/>
          </a:p>
        </p:txBody>
      </p:sp>
      <p:sp>
        <p:nvSpPr>
          <p:cNvPr id="3" name="Rectangle 2"/>
          <p:cNvSpPr/>
          <p:nvPr/>
        </p:nvSpPr>
        <p:spPr>
          <a:xfrm>
            <a:off x="2001715" y="863430"/>
            <a:ext cx="8458200" cy="646331"/>
          </a:xfrm>
          <a:prstGeom prst="rect">
            <a:avLst/>
          </a:prstGeom>
        </p:spPr>
        <p:txBody>
          <a:bodyPr wrap="square">
            <a:spAutoFit/>
          </a:bodyPr>
          <a:lstStyle/>
          <a:p>
            <a:r>
              <a:rPr lang="en-US" altLang="en-US" sz="3600" b="1" dirty="0"/>
              <a:t>Objective Information Source</a:t>
            </a:r>
            <a:endParaRPr lang="en-US" sz="3600" b="1" dirty="0"/>
          </a:p>
        </p:txBody>
      </p:sp>
    </p:spTree>
    <p:extLst>
      <p:ext uri="{BB962C8B-B14F-4D97-AF65-F5344CB8AC3E}">
        <p14:creationId xmlns:p14="http://schemas.microsoft.com/office/powerpoint/2010/main" val="140760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dirty="0"/>
              <a:t>Today’s</a:t>
            </a:r>
            <a:r>
              <a:rPr lang="en-US" dirty="0"/>
              <a:t> </a:t>
            </a:r>
            <a:r>
              <a:rPr lang="en-US" sz="4400" dirty="0"/>
              <a:t>Presentation</a:t>
            </a:r>
          </a:p>
        </p:txBody>
      </p:sp>
      <p:sp>
        <p:nvSpPr>
          <p:cNvPr id="4" name="Content Placeholder 3"/>
          <p:cNvSpPr>
            <a:spLocks noGrp="1"/>
          </p:cNvSpPr>
          <p:nvPr>
            <p:ph idx="1"/>
          </p:nvPr>
        </p:nvSpPr>
        <p:spPr/>
        <p:txBody>
          <a:bodyPr>
            <a:normAutofit lnSpcReduction="10000"/>
          </a:bodyPr>
          <a:lstStyle/>
          <a:p>
            <a:r>
              <a:rPr lang="en-US" dirty="0"/>
              <a:t>My goal today is to provide a </a:t>
            </a:r>
            <a:r>
              <a:rPr lang="en-US" b="1" i="1" dirty="0"/>
              <a:t>general</a:t>
            </a:r>
            <a:r>
              <a:rPr lang="en-US" dirty="0"/>
              <a:t> understanding of the health insurance options you have available as UI Retirees</a:t>
            </a:r>
          </a:p>
          <a:p>
            <a:r>
              <a:rPr lang="en-US" dirty="0"/>
              <a:t>However, </a:t>
            </a:r>
            <a:r>
              <a:rPr lang="en-US" b="1" i="1" dirty="0"/>
              <a:t>it is important to have a full understanding when making decisions</a:t>
            </a:r>
          </a:p>
          <a:p>
            <a:pPr lvl="1"/>
            <a:r>
              <a:rPr lang="en-US" dirty="0"/>
              <a:t>A resource list is provided for you to continue your research</a:t>
            </a:r>
          </a:p>
          <a:p>
            <a:pPr lvl="1"/>
            <a:r>
              <a:rPr lang="en-US" dirty="0"/>
              <a:t>You are also welcome to talk to a SHIIP volunteer privately about your specific questions and considerations</a:t>
            </a:r>
          </a:p>
          <a:p>
            <a:r>
              <a:rPr lang="en-US" dirty="0"/>
              <a:t>I will also stop periodically during this presentation to answer </a:t>
            </a:r>
            <a:r>
              <a:rPr lang="en-US" b="1" i="1" dirty="0"/>
              <a:t>general questions</a:t>
            </a:r>
            <a:r>
              <a:rPr lang="en-US" dirty="0"/>
              <a:t>, either from the individuals in attendance or submitted through the “Chat” function on Zoom, as time allows.  </a:t>
            </a:r>
          </a:p>
        </p:txBody>
      </p:sp>
    </p:spTree>
    <p:extLst>
      <p:ext uri="{BB962C8B-B14F-4D97-AF65-F5344CB8AC3E}">
        <p14:creationId xmlns:p14="http://schemas.microsoft.com/office/powerpoint/2010/main" val="263489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your primary considerations?</a:t>
            </a:r>
          </a:p>
        </p:txBody>
      </p:sp>
      <p:sp>
        <p:nvSpPr>
          <p:cNvPr id="3" name="Content Placeholder 2"/>
          <p:cNvSpPr>
            <a:spLocks noGrp="1"/>
          </p:cNvSpPr>
          <p:nvPr>
            <p:ph idx="1"/>
          </p:nvPr>
        </p:nvSpPr>
        <p:spPr/>
        <p:txBody>
          <a:bodyPr>
            <a:normAutofit lnSpcReduction="10000"/>
          </a:bodyPr>
          <a:lstStyle/>
          <a:p>
            <a:r>
              <a:rPr lang="en-US" dirty="0"/>
              <a:t>Financial risk of health care costs </a:t>
            </a:r>
          </a:p>
          <a:p>
            <a:r>
              <a:rPr lang="en-US" dirty="0"/>
              <a:t>Cash flow and predictability of expenses</a:t>
            </a:r>
          </a:p>
          <a:p>
            <a:r>
              <a:rPr lang="en-US" dirty="0"/>
              <a:t>Current health status and long term needs</a:t>
            </a:r>
          </a:p>
          <a:p>
            <a:r>
              <a:rPr lang="en-US" dirty="0"/>
              <a:t>Provider choice, access and flexibility</a:t>
            </a:r>
          </a:p>
          <a:p>
            <a:r>
              <a:rPr lang="en-US" dirty="0"/>
              <a:t>Drug costs and pharmacy networks</a:t>
            </a:r>
          </a:p>
          <a:p>
            <a:r>
              <a:rPr lang="en-US" dirty="0"/>
              <a:t>Ability to modify/change coverage over time</a:t>
            </a:r>
          </a:p>
          <a:p>
            <a:r>
              <a:rPr lang="en-US" dirty="0"/>
              <a:t>Related coverage and benefits, e.g. dental, vision and hearing</a:t>
            </a:r>
          </a:p>
          <a:p>
            <a:r>
              <a:rPr lang="en-US" dirty="0"/>
              <a:t>Other?</a:t>
            </a:r>
          </a:p>
        </p:txBody>
      </p:sp>
    </p:spTree>
    <p:extLst>
      <p:ext uri="{BB962C8B-B14F-4D97-AF65-F5344CB8AC3E}">
        <p14:creationId xmlns:p14="http://schemas.microsoft.com/office/powerpoint/2010/main" val="1141359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Standard Medicare Costs</a:t>
            </a:r>
          </a:p>
        </p:txBody>
      </p:sp>
      <p:sp>
        <p:nvSpPr>
          <p:cNvPr id="3" name="Content Placeholder 2"/>
          <p:cNvSpPr>
            <a:spLocks noGrp="1"/>
          </p:cNvSpPr>
          <p:nvPr>
            <p:ph idx="1"/>
          </p:nvPr>
        </p:nvSpPr>
        <p:spPr>
          <a:xfrm>
            <a:off x="1981201" y="1556657"/>
            <a:ext cx="7312003" cy="5083134"/>
          </a:xfrm>
        </p:spPr>
        <p:txBody>
          <a:bodyPr>
            <a:normAutofit/>
          </a:bodyPr>
          <a:lstStyle/>
          <a:p>
            <a:r>
              <a:rPr lang="en-US" b="1" dirty="0"/>
              <a:t>Part A Hospital Insurance</a:t>
            </a:r>
            <a:endParaRPr lang="en-US" dirty="0"/>
          </a:p>
          <a:p>
            <a:pPr lvl="1"/>
            <a:r>
              <a:rPr lang="en-US" sz="2700" b="1" dirty="0"/>
              <a:t>Free</a:t>
            </a:r>
            <a:r>
              <a:rPr lang="en-US" sz="2700" dirty="0"/>
              <a:t> with 40 quarters of work credit</a:t>
            </a:r>
          </a:p>
          <a:p>
            <a:pPr lvl="1"/>
            <a:endParaRPr lang="en-US" sz="2700" dirty="0"/>
          </a:p>
          <a:p>
            <a:r>
              <a:rPr lang="en-US" b="1" dirty="0"/>
              <a:t>Part B Medical Insurance </a:t>
            </a:r>
          </a:p>
          <a:p>
            <a:pPr lvl="1"/>
            <a:r>
              <a:rPr lang="en-US" sz="2700" b="1" i="1" dirty="0">
                <a:solidFill>
                  <a:srgbClr val="FF0000"/>
                </a:solidFill>
              </a:rPr>
              <a:t>2024 - $174.70/month </a:t>
            </a:r>
            <a:r>
              <a:rPr lang="en-US" sz="2700" dirty="0">
                <a:solidFill>
                  <a:srgbClr val="FF0000"/>
                </a:solidFill>
              </a:rPr>
              <a:t>or $2,096/year</a:t>
            </a:r>
          </a:p>
          <a:p>
            <a:pPr lvl="1"/>
            <a:r>
              <a:rPr lang="en-US" sz="1900" dirty="0"/>
              <a:t>Deducted from Social security or billed, </a:t>
            </a:r>
            <a:r>
              <a:rPr lang="en-US" sz="1900" b="1" dirty="0"/>
              <a:t>regardless of other insurance coverage options selected</a:t>
            </a:r>
          </a:p>
          <a:p>
            <a:pPr lvl="1"/>
            <a:r>
              <a:rPr lang="en-US" sz="1900" dirty="0"/>
              <a:t>IRMMA - Higher premium rates applied for </a:t>
            </a:r>
            <a:r>
              <a:rPr lang="en-US" sz="1900" dirty="0">
                <a:solidFill>
                  <a:srgbClr val="FF0000"/>
                </a:solidFill>
              </a:rPr>
              <a:t>incomes above $103,000 single/$206,000 joint tax return</a:t>
            </a:r>
            <a:r>
              <a:rPr lang="en-US" sz="1900" dirty="0"/>
              <a:t> (modified adjusted gross income) </a:t>
            </a:r>
          </a:p>
          <a:p>
            <a:pPr lvl="1"/>
            <a:endParaRPr lang="en-US" sz="1900" dirty="0"/>
          </a:p>
        </p:txBody>
      </p:sp>
    </p:spTree>
    <p:extLst>
      <p:ext uri="{BB962C8B-B14F-4D97-AF65-F5344CB8AC3E}">
        <p14:creationId xmlns:p14="http://schemas.microsoft.com/office/powerpoint/2010/main" val="3677699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194541" y="417251"/>
            <a:ext cx="8874369" cy="561588"/>
          </a:xfrm>
          <a:noFill/>
        </p:spPr>
        <p:txBody>
          <a:bodyPr>
            <a:noAutofit/>
          </a:bodyPr>
          <a:lstStyle/>
          <a:p>
            <a:pPr algn="ctr" eaLnBrk="1" hangingPunct="1"/>
            <a:r>
              <a:rPr lang="en-US" altLang="en-US" dirty="0"/>
              <a:t>UI Retirees Enrolled in Medicare</a:t>
            </a:r>
          </a:p>
        </p:txBody>
      </p:sp>
      <p:sp>
        <p:nvSpPr>
          <p:cNvPr id="7171" name="Rectangle 3"/>
          <p:cNvSpPr>
            <a:spLocks noGrp="1" noChangeArrowheads="1"/>
          </p:cNvSpPr>
          <p:nvPr>
            <p:ph idx="4294967295"/>
          </p:nvPr>
        </p:nvSpPr>
        <p:spPr>
          <a:xfrm>
            <a:off x="1962150" y="1818290"/>
            <a:ext cx="8106760" cy="4325058"/>
          </a:xfrm>
        </p:spPr>
        <p:txBody>
          <a:bodyPr>
            <a:normAutofit fontScale="32500" lnSpcReduction="20000"/>
          </a:bodyPr>
          <a:lstStyle/>
          <a:p>
            <a:pPr marL="0" indent="0" eaLnBrk="1" hangingPunct="1">
              <a:spcAft>
                <a:spcPct val="40000"/>
              </a:spcAft>
              <a:buClrTx/>
              <a:buNone/>
            </a:pPr>
            <a:r>
              <a:rPr lang="en-US" altLang="en-US" sz="6000" b="1" dirty="0"/>
              <a:t>1. Traditional Medicare</a:t>
            </a:r>
          </a:p>
          <a:p>
            <a:pPr lvl="1">
              <a:spcAft>
                <a:spcPct val="40000"/>
              </a:spcAft>
              <a:buClrTx/>
            </a:pPr>
            <a:r>
              <a:rPr lang="en-US" altLang="en-US" sz="4300" dirty="0"/>
              <a:t>Part A (hospital)</a:t>
            </a:r>
          </a:p>
          <a:p>
            <a:pPr lvl="1">
              <a:spcAft>
                <a:spcPct val="40000"/>
              </a:spcAft>
              <a:buClrTx/>
            </a:pPr>
            <a:r>
              <a:rPr lang="en-US" altLang="en-US" sz="4300" dirty="0"/>
              <a:t>Part B (outpatient services)</a:t>
            </a:r>
          </a:p>
          <a:p>
            <a:pPr lvl="1">
              <a:spcAft>
                <a:spcPct val="40000"/>
              </a:spcAft>
              <a:buClrTx/>
            </a:pPr>
            <a:r>
              <a:rPr lang="en-US" altLang="en-US" sz="4300" dirty="0"/>
              <a:t>“Medigap” Supplement to Parts A &amp; B </a:t>
            </a:r>
          </a:p>
          <a:p>
            <a:pPr lvl="1">
              <a:spcAft>
                <a:spcPct val="40000"/>
              </a:spcAft>
              <a:buClrTx/>
            </a:pPr>
            <a:r>
              <a:rPr lang="en-US" altLang="en-US" sz="4300" dirty="0"/>
              <a:t>Prescription Drug Supplement (Part D)</a:t>
            </a:r>
          </a:p>
          <a:p>
            <a:pPr marL="0" indent="0" eaLnBrk="1" hangingPunct="1">
              <a:spcAft>
                <a:spcPct val="40000"/>
              </a:spcAft>
              <a:buClrTx/>
              <a:buNone/>
            </a:pPr>
            <a:r>
              <a:rPr lang="en-US" altLang="en-US" sz="6000" b="1" dirty="0"/>
              <a:t>2. Medicare Advantage Plans (Part C)</a:t>
            </a:r>
          </a:p>
          <a:p>
            <a:pPr lvl="1">
              <a:spcAft>
                <a:spcPct val="40000"/>
              </a:spcAft>
              <a:buClrTx/>
            </a:pPr>
            <a:r>
              <a:rPr lang="en-US" altLang="en-US" sz="4300" dirty="0"/>
              <a:t>Includes Part A &amp; Part B services</a:t>
            </a:r>
          </a:p>
          <a:p>
            <a:pPr lvl="1">
              <a:spcAft>
                <a:spcPct val="40000"/>
              </a:spcAft>
              <a:buClrTx/>
            </a:pPr>
            <a:r>
              <a:rPr lang="en-US" altLang="en-US" sz="4300" dirty="0"/>
              <a:t>Combined with prescription drug coverage and other benefits in one policy</a:t>
            </a:r>
          </a:p>
          <a:p>
            <a:pPr marL="0" indent="0" eaLnBrk="1" hangingPunct="1">
              <a:spcAft>
                <a:spcPct val="40000"/>
              </a:spcAft>
              <a:buClrTx/>
              <a:buNone/>
            </a:pPr>
            <a:r>
              <a:rPr lang="en-US" altLang="en-US" sz="6000" b="1" dirty="0"/>
              <a:t>3. UI Retiree Group Plans</a:t>
            </a:r>
          </a:p>
          <a:p>
            <a:pPr lvl="1">
              <a:spcAft>
                <a:spcPct val="40000"/>
              </a:spcAft>
              <a:buClrTx/>
            </a:pPr>
            <a:r>
              <a:rPr lang="en-US" altLang="en-US" sz="4300" dirty="0"/>
              <a:t>UI Choice/UI Select employee insurance plans</a:t>
            </a:r>
          </a:p>
          <a:p>
            <a:pPr lvl="1">
              <a:spcAft>
                <a:spcPct val="40000"/>
              </a:spcAft>
              <a:buClrTx/>
            </a:pPr>
            <a:r>
              <a:rPr lang="en-US" altLang="en-US" sz="4300" dirty="0"/>
              <a:t>Health Alliance HMO/PPO Medicare Advantage Plans</a:t>
            </a:r>
          </a:p>
          <a:p>
            <a:pPr lvl="1">
              <a:spcAft>
                <a:spcPct val="40000"/>
              </a:spcAft>
              <a:buClrTx/>
            </a:pPr>
            <a:endParaRPr lang="en-US" altLang="en-US" sz="3400" dirty="0"/>
          </a:p>
          <a:p>
            <a:pPr marL="342900" lvl="1" indent="0">
              <a:spcAft>
                <a:spcPct val="40000"/>
              </a:spcAft>
              <a:buNone/>
            </a:pPr>
            <a:endParaRPr lang="en-US" altLang="en-US" sz="2500" dirty="0"/>
          </a:p>
        </p:txBody>
      </p:sp>
      <p:sp>
        <p:nvSpPr>
          <p:cNvPr id="3" name="Rectangle 2"/>
          <p:cNvSpPr/>
          <p:nvPr/>
        </p:nvSpPr>
        <p:spPr>
          <a:xfrm>
            <a:off x="1962150" y="1155817"/>
            <a:ext cx="8458200" cy="584775"/>
          </a:xfrm>
          <a:prstGeom prst="rect">
            <a:avLst/>
          </a:prstGeom>
        </p:spPr>
        <p:txBody>
          <a:bodyPr wrap="square">
            <a:spAutoFit/>
          </a:bodyPr>
          <a:lstStyle/>
          <a:p>
            <a:r>
              <a:rPr lang="en-US" sz="3200" b="1" dirty="0"/>
              <a:t>Three options to consider…</a:t>
            </a:r>
          </a:p>
        </p:txBody>
      </p:sp>
    </p:spTree>
    <p:extLst>
      <p:ext uri="{BB962C8B-B14F-4D97-AF65-F5344CB8AC3E}">
        <p14:creationId xmlns:p14="http://schemas.microsoft.com/office/powerpoint/2010/main" val="3094979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Option 1:  Traditional Medicare with </a:t>
            </a:r>
            <a:br>
              <a:rPr lang="en-US" dirty="0"/>
            </a:br>
            <a:r>
              <a:rPr lang="en-US" dirty="0"/>
              <a:t>“ala carte” supplements to Parts A &amp; B</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5440713"/>
              </p:ext>
            </p:extLst>
          </p:nvPr>
        </p:nvGraphicFramePr>
        <p:xfrm>
          <a:off x="2341132" y="1545664"/>
          <a:ext cx="7312025" cy="4814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47062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What is a “Medigap” Supplement?  </a:t>
            </a:r>
          </a:p>
        </p:txBody>
      </p:sp>
      <p:sp>
        <p:nvSpPr>
          <p:cNvPr id="3" name="Content Placeholder 2"/>
          <p:cNvSpPr>
            <a:spLocks noGrp="1"/>
          </p:cNvSpPr>
          <p:nvPr>
            <p:ph idx="1"/>
          </p:nvPr>
        </p:nvSpPr>
        <p:spPr/>
        <p:txBody>
          <a:bodyPr>
            <a:normAutofit fontScale="92500" lnSpcReduction="20000"/>
          </a:bodyPr>
          <a:lstStyle/>
          <a:p>
            <a:r>
              <a:rPr lang="en-US" sz="2400" b="1" dirty="0"/>
              <a:t>Plan G </a:t>
            </a:r>
            <a:r>
              <a:rPr lang="en-US" sz="2400" dirty="0"/>
              <a:t>– Most Common</a:t>
            </a:r>
            <a:r>
              <a:rPr lang="en-US" dirty="0"/>
              <a:t>; Pays:</a:t>
            </a:r>
          </a:p>
          <a:p>
            <a:pPr lvl="1"/>
            <a:r>
              <a:rPr lang="en-US" dirty="0"/>
              <a:t>Part A Hospital deductible</a:t>
            </a:r>
          </a:p>
          <a:p>
            <a:pPr lvl="1"/>
            <a:r>
              <a:rPr lang="en-US" dirty="0"/>
              <a:t>Part A Hospital co-insurance</a:t>
            </a:r>
          </a:p>
          <a:p>
            <a:endParaRPr lang="en-US" dirty="0"/>
          </a:p>
          <a:p>
            <a:pPr lvl="1"/>
            <a:r>
              <a:rPr lang="en-US" dirty="0"/>
              <a:t>Part B co-insurance or co-pay (after $240 annual deductible-2024)</a:t>
            </a:r>
          </a:p>
          <a:p>
            <a:pPr lvl="1"/>
            <a:r>
              <a:rPr lang="en-US" dirty="0"/>
              <a:t>Part B excess charges if providers do not accept Medicare reimbursement rate as full payment</a:t>
            </a:r>
          </a:p>
          <a:p>
            <a:endParaRPr lang="en-US" dirty="0"/>
          </a:p>
          <a:p>
            <a:pPr lvl="1"/>
            <a:r>
              <a:rPr lang="en-US" dirty="0"/>
              <a:t>Foreign travel emergency care</a:t>
            </a:r>
          </a:p>
          <a:p>
            <a:endParaRPr lang="en-US" dirty="0"/>
          </a:p>
          <a:p>
            <a:r>
              <a:rPr lang="en-US" dirty="0"/>
              <a:t>Other plans typically offer reduced benefits at lower cost</a:t>
            </a:r>
          </a:p>
        </p:txBody>
      </p:sp>
    </p:spTree>
    <p:extLst>
      <p:ext uri="{BB962C8B-B14F-4D97-AF65-F5344CB8AC3E}">
        <p14:creationId xmlns:p14="http://schemas.microsoft.com/office/powerpoint/2010/main" val="1775041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AC19D-673F-3345-BD04-606C8275C6EF}"/>
              </a:ext>
            </a:extLst>
          </p:cNvPr>
          <p:cNvSpPr>
            <a:spLocks noGrp="1"/>
          </p:cNvSpPr>
          <p:nvPr>
            <p:ph type="title"/>
          </p:nvPr>
        </p:nvSpPr>
        <p:spPr/>
        <p:txBody>
          <a:bodyPr/>
          <a:lstStyle/>
          <a:p>
            <a:r>
              <a:rPr lang="en-US" dirty="0"/>
              <a:t>Annual Open Enrollment for Retirees</a:t>
            </a:r>
          </a:p>
        </p:txBody>
      </p:sp>
      <p:sp>
        <p:nvSpPr>
          <p:cNvPr id="4" name="Footer Placeholder 3">
            <a:extLst>
              <a:ext uri="{FF2B5EF4-FFF2-40B4-BE49-F238E27FC236}">
                <a16:creationId xmlns:a16="http://schemas.microsoft.com/office/drawing/2014/main" id="{C9CFD90C-D35E-A74B-9467-F745564F8451}"/>
              </a:ext>
            </a:extLst>
          </p:cNvPr>
          <p:cNvSpPr>
            <a:spLocks noGrp="1"/>
          </p:cNvSpPr>
          <p:nvPr>
            <p:ph type="ftr" sz="quarter" idx="3"/>
          </p:nvPr>
        </p:nvSpPr>
        <p:spPr/>
        <p:txBody>
          <a:bodyPr/>
          <a:lstStyle/>
          <a:p>
            <a:r>
              <a:rPr lang="en-US" dirty="0"/>
              <a:t>University Benefits Office</a:t>
            </a:r>
          </a:p>
        </p:txBody>
      </p:sp>
      <p:pic>
        <p:nvPicPr>
          <p:cNvPr id="9" name="Picture 8" descr="A picture containing building, window, drawing&#10;&#10;Description automatically generated">
            <a:extLst>
              <a:ext uri="{FF2B5EF4-FFF2-40B4-BE49-F238E27FC236}">
                <a16:creationId xmlns:a16="http://schemas.microsoft.com/office/drawing/2014/main" id="{2EE47132-5A5A-4168-ACA3-2C41301E42E8}"/>
              </a:ext>
            </a:extLst>
          </p:cNvPr>
          <p:cNvPicPr>
            <a:picLocks noChangeAspect="1"/>
          </p:cNvPicPr>
          <p:nvPr/>
        </p:nvPicPr>
        <p:blipFill>
          <a:blip r:embed="rId2"/>
          <a:stretch>
            <a:fillRect/>
          </a:stretch>
        </p:blipFill>
        <p:spPr>
          <a:xfrm>
            <a:off x="726782" y="1891483"/>
            <a:ext cx="1459431" cy="1459431"/>
          </a:xfrm>
          <a:prstGeom prst="rect">
            <a:avLst/>
          </a:prstGeom>
        </p:spPr>
      </p:pic>
      <p:pic>
        <p:nvPicPr>
          <p:cNvPr id="11" name="Picture 10" descr="A picture containing clock, object, sitting, hanging&#10;&#10;Description automatically generated">
            <a:extLst>
              <a:ext uri="{FF2B5EF4-FFF2-40B4-BE49-F238E27FC236}">
                <a16:creationId xmlns:a16="http://schemas.microsoft.com/office/drawing/2014/main" id="{92B62A43-FE8E-4F89-A21F-B08FBC114662}"/>
              </a:ext>
            </a:extLst>
          </p:cNvPr>
          <p:cNvPicPr>
            <a:picLocks noChangeAspect="1"/>
          </p:cNvPicPr>
          <p:nvPr/>
        </p:nvPicPr>
        <p:blipFill>
          <a:blip r:embed="rId3"/>
          <a:stretch>
            <a:fillRect/>
          </a:stretch>
        </p:blipFill>
        <p:spPr>
          <a:xfrm>
            <a:off x="3224062" y="1696944"/>
            <a:ext cx="1691251" cy="1691251"/>
          </a:xfrm>
          <a:prstGeom prst="rect">
            <a:avLst/>
          </a:prstGeom>
        </p:spPr>
      </p:pic>
      <p:pic>
        <p:nvPicPr>
          <p:cNvPr id="13" name="Picture 12" descr="Icon&#10;&#10;Description automatically generated">
            <a:extLst>
              <a:ext uri="{FF2B5EF4-FFF2-40B4-BE49-F238E27FC236}">
                <a16:creationId xmlns:a16="http://schemas.microsoft.com/office/drawing/2014/main" id="{4A3FF8FB-FDCE-4E4D-8C33-84497293EE59}"/>
              </a:ext>
            </a:extLst>
          </p:cNvPr>
          <p:cNvPicPr>
            <a:picLocks noChangeAspect="1"/>
          </p:cNvPicPr>
          <p:nvPr/>
        </p:nvPicPr>
        <p:blipFill>
          <a:blip r:embed="rId4"/>
          <a:stretch>
            <a:fillRect/>
          </a:stretch>
        </p:blipFill>
        <p:spPr>
          <a:xfrm>
            <a:off x="5882998" y="1649904"/>
            <a:ext cx="1691251" cy="1691251"/>
          </a:xfrm>
          <a:prstGeom prst="rect">
            <a:avLst/>
          </a:prstGeom>
        </p:spPr>
      </p:pic>
      <p:pic>
        <p:nvPicPr>
          <p:cNvPr id="15" name="Picture 14" descr="Shape&#10;&#10;Description automatically generated">
            <a:extLst>
              <a:ext uri="{FF2B5EF4-FFF2-40B4-BE49-F238E27FC236}">
                <a16:creationId xmlns:a16="http://schemas.microsoft.com/office/drawing/2014/main" id="{FF2DA35E-9824-4FF1-A099-80FA9039669D}"/>
              </a:ext>
            </a:extLst>
          </p:cNvPr>
          <p:cNvPicPr>
            <a:picLocks noChangeAspect="1"/>
          </p:cNvPicPr>
          <p:nvPr/>
        </p:nvPicPr>
        <p:blipFill>
          <a:blip r:embed="rId5"/>
          <a:stretch>
            <a:fillRect/>
          </a:stretch>
        </p:blipFill>
        <p:spPr>
          <a:xfrm>
            <a:off x="8811738" y="1576663"/>
            <a:ext cx="1868838" cy="1868838"/>
          </a:xfrm>
          <a:prstGeom prst="rect">
            <a:avLst/>
          </a:prstGeom>
        </p:spPr>
      </p:pic>
      <p:sp>
        <p:nvSpPr>
          <p:cNvPr id="18" name="TextBox 17">
            <a:extLst>
              <a:ext uri="{FF2B5EF4-FFF2-40B4-BE49-F238E27FC236}">
                <a16:creationId xmlns:a16="http://schemas.microsoft.com/office/drawing/2014/main" id="{A991B2EA-EE9E-4E63-BC66-0485697BA312}"/>
              </a:ext>
            </a:extLst>
          </p:cNvPr>
          <p:cNvSpPr txBox="1"/>
          <p:nvPr/>
        </p:nvSpPr>
        <p:spPr>
          <a:xfrm>
            <a:off x="522535" y="3695624"/>
            <a:ext cx="1867923" cy="1246495"/>
          </a:xfrm>
          <a:prstGeom prst="rect">
            <a:avLst/>
          </a:prstGeom>
          <a:noFill/>
        </p:spPr>
        <p:txBody>
          <a:bodyPr wrap="square" rtlCol="0">
            <a:spAutoFit/>
          </a:bodyPr>
          <a:lstStyle/>
          <a:p>
            <a:pPr algn="ctr"/>
            <a:r>
              <a:rPr lang="en-US" sz="1500" dirty="0"/>
              <a:t>Retiree Open Enrollment </a:t>
            </a:r>
            <a:br>
              <a:rPr lang="en-US" sz="1500" dirty="0"/>
            </a:br>
            <a:r>
              <a:rPr lang="en-US" sz="1500" dirty="0"/>
              <a:t>is from </a:t>
            </a:r>
            <a:br>
              <a:rPr lang="en-US" sz="1500" dirty="0"/>
            </a:br>
            <a:r>
              <a:rPr lang="en-US" sz="1500" dirty="0"/>
              <a:t>Oct. 15 - Dec. 7, 2023</a:t>
            </a:r>
          </a:p>
        </p:txBody>
      </p:sp>
      <p:sp>
        <p:nvSpPr>
          <p:cNvPr id="20" name="TextBox 19">
            <a:extLst>
              <a:ext uri="{FF2B5EF4-FFF2-40B4-BE49-F238E27FC236}">
                <a16:creationId xmlns:a16="http://schemas.microsoft.com/office/drawing/2014/main" id="{7101D90D-5704-49A0-8B7A-B4CAD1C6D66C}"/>
              </a:ext>
            </a:extLst>
          </p:cNvPr>
          <p:cNvSpPr txBox="1"/>
          <p:nvPr/>
        </p:nvSpPr>
        <p:spPr>
          <a:xfrm>
            <a:off x="3245296" y="3721776"/>
            <a:ext cx="1359273" cy="1015663"/>
          </a:xfrm>
          <a:prstGeom prst="rect">
            <a:avLst/>
          </a:prstGeom>
          <a:noFill/>
        </p:spPr>
        <p:txBody>
          <a:bodyPr wrap="square">
            <a:spAutoFit/>
          </a:bodyPr>
          <a:lstStyle/>
          <a:p>
            <a:pPr algn="ctr"/>
            <a:r>
              <a:rPr lang="en-US" sz="1500" dirty="0"/>
              <a:t>Any changes made will be effective Jan. 1, 2024</a:t>
            </a:r>
          </a:p>
        </p:txBody>
      </p:sp>
      <p:sp>
        <p:nvSpPr>
          <p:cNvPr id="22" name="TextBox 21">
            <a:extLst>
              <a:ext uri="{FF2B5EF4-FFF2-40B4-BE49-F238E27FC236}">
                <a16:creationId xmlns:a16="http://schemas.microsoft.com/office/drawing/2014/main" id="{0FBCFF01-CBDE-4D35-BA4C-F2EE113EF0F4}"/>
              </a:ext>
            </a:extLst>
          </p:cNvPr>
          <p:cNvSpPr txBox="1"/>
          <p:nvPr/>
        </p:nvSpPr>
        <p:spPr>
          <a:xfrm>
            <a:off x="5849935" y="3429000"/>
            <a:ext cx="1859280" cy="1015663"/>
          </a:xfrm>
          <a:prstGeom prst="rect">
            <a:avLst/>
          </a:prstGeom>
          <a:noFill/>
        </p:spPr>
        <p:txBody>
          <a:bodyPr wrap="square">
            <a:spAutoFit/>
          </a:bodyPr>
          <a:lstStyle/>
          <a:p>
            <a:pPr algn="ctr"/>
            <a:r>
              <a:rPr lang="en-US" sz="1500" dirty="0"/>
              <a:t>Your once-a-year opportunity to make changes for 2024 calendar year</a:t>
            </a:r>
          </a:p>
        </p:txBody>
      </p:sp>
      <p:sp>
        <p:nvSpPr>
          <p:cNvPr id="24" name="TextBox 23">
            <a:extLst>
              <a:ext uri="{FF2B5EF4-FFF2-40B4-BE49-F238E27FC236}">
                <a16:creationId xmlns:a16="http://schemas.microsoft.com/office/drawing/2014/main" id="{B398B013-87EE-4329-87CB-91D1523625B1}"/>
              </a:ext>
            </a:extLst>
          </p:cNvPr>
          <p:cNvSpPr txBox="1"/>
          <p:nvPr/>
        </p:nvSpPr>
        <p:spPr>
          <a:xfrm>
            <a:off x="5730990" y="4506376"/>
            <a:ext cx="2089292" cy="784830"/>
          </a:xfrm>
          <a:prstGeom prst="rect">
            <a:avLst/>
          </a:prstGeom>
          <a:noFill/>
        </p:spPr>
        <p:txBody>
          <a:bodyPr wrap="square">
            <a:spAutoFit/>
          </a:bodyPr>
          <a:lstStyle/>
          <a:p>
            <a:pPr algn="ctr"/>
            <a:r>
              <a:rPr lang="en-US" sz="1500" dirty="0"/>
              <a:t>Includes dropping coverage or switching plans</a:t>
            </a:r>
          </a:p>
        </p:txBody>
      </p:sp>
      <p:sp>
        <p:nvSpPr>
          <p:cNvPr id="26" name="TextBox 25">
            <a:extLst>
              <a:ext uri="{FF2B5EF4-FFF2-40B4-BE49-F238E27FC236}">
                <a16:creationId xmlns:a16="http://schemas.microsoft.com/office/drawing/2014/main" id="{9DC5FB50-7144-40BC-BA79-90EB5C102C67}"/>
              </a:ext>
            </a:extLst>
          </p:cNvPr>
          <p:cNvSpPr txBox="1"/>
          <p:nvPr/>
        </p:nvSpPr>
        <p:spPr>
          <a:xfrm>
            <a:off x="8787967" y="3254276"/>
            <a:ext cx="2187716" cy="2400657"/>
          </a:xfrm>
          <a:prstGeom prst="rect">
            <a:avLst/>
          </a:prstGeom>
          <a:noFill/>
        </p:spPr>
        <p:txBody>
          <a:bodyPr wrap="square">
            <a:spAutoFit/>
          </a:bodyPr>
          <a:lstStyle/>
          <a:p>
            <a:pPr algn="ctr"/>
            <a:r>
              <a:rPr lang="en-US" sz="1500" dirty="0"/>
              <a:t>Letter from University Benefits with rate and plan changes for 2024</a:t>
            </a:r>
          </a:p>
          <a:p>
            <a:pPr algn="ctr"/>
            <a:endParaRPr lang="en-US" sz="1500" dirty="0"/>
          </a:p>
          <a:p>
            <a:pPr algn="ctr"/>
            <a:endParaRPr lang="en-US" sz="1500" dirty="0"/>
          </a:p>
          <a:p>
            <a:pPr algn="ctr"/>
            <a:r>
              <a:rPr lang="en-US" sz="1500" dirty="0"/>
              <a:t>Announcement of Retiree Health Info Session on Oct 26th</a:t>
            </a:r>
          </a:p>
          <a:p>
            <a:pPr algn="ctr"/>
            <a:endParaRPr lang="en-US" sz="1500" dirty="0"/>
          </a:p>
          <a:p>
            <a:pPr algn="ctr"/>
            <a:endParaRPr lang="en-US" sz="1500" dirty="0"/>
          </a:p>
        </p:txBody>
      </p:sp>
    </p:spTree>
    <p:extLst>
      <p:ext uri="{BB962C8B-B14F-4D97-AF65-F5344CB8AC3E}">
        <p14:creationId xmlns:p14="http://schemas.microsoft.com/office/powerpoint/2010/main" val="2545520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869989" y="239471"/>
            <a:ext cx="8209049" cy="685800"/>
          </a:xfrm>
          <a:solidFill>
            <a:schemeClr val="bg1"/>
          </a:solidFill>
        </p:spPr>
        <p:txBody>
          <a:bodyPr vert="horz" lIns="82058" tIns="41029" rIns="82058" bIns="41029" rtlCol="0" anchor="t">
            <a:noAutofit/>
          </a:bodyPr>
          <a:lstStyle/>
          <a:p>
            <a:pPr eaLnBrk="1" hangingPunct="1"/>
            <a:r>
              <a:rPr lang="en-US" altLang="en-US" sz="4400" dirty="0">
                <a:latin typeface="Arial" panose="020B0604020202020204" pitchFamily="34" charset="0"/>
              </a:rPr>
              <a:t>“Medigap” Supplements</a:t>
            </a:r>
            <a:endParaRPr lang="en-US" altLang="en-US" sz="4400" dirty="0"/>
          </a:p>
        </p:txBody>
      </p:sp>
      <p:sp>
        <p:nvSpPr>
          <p:cNvPr id="74755" name="Content Placeholder 3"/>
          <p:cNvSpPr>
            <a:spLocks noGrp="1"/>
          </p:cNvSpPr>
          <p:nvPr>
            <p:ph sz="half" idx="1"/>
          </p:nvPr>
        </p:nvSpPr>
        <p:spPr>
          <a:xfrm>
            <a:off x="2209800" y="1437780"/>
            <a:ext cx="7696200" cy="4343400"/>
          </a:xfrm>
        </p:spPr>
        <p:txBody>
          <a:bodyPr>
            <a:normAutofit fontScale="92500" lnSpcReduction="20000"/>
          </a:bodyPr>
          <a:lstStyle/>
          <a:p>
            <a:pPr>
              <a:buClrTx/>
            </a:pPr>
            <a:r>
              <a:rPr lang="en-US" altLang="en-US" sz="3200" dirty="0"/>
              <a:t>May use any Medicare provider in US</a:t>
            </a:r>
          </a:p>
          <a:p>
            <a:pPr>
              <a:buClrTx/>
            </a:pPr>
            <a:r>
              <a:rPr lang="en-US" sz="3200" dirty="0"/>
              <a:t>Medicare approves claims and determines the total amount to be paid to provider.  </a:t>
            </a:r>
          </a:p>
          <a:p>
            <a:pPr lvl="1">
              <a:buClrTx/>
            </a:pPr>
            <a:r>
              <a:rPr lang="en-US" sz="2600" dirty="0"/>
              <a:t>Medicare pays its share of approved amount; insurance carrier pays remainder under the  terms of the “Medigap” plan</a:t>
            </a:r>
          </a:p>
          <a:p>
            <a:pPr>
              <a:buClrTx/>
            </a:pPr>
            <a:r>
              <a:rPr lang="en-US" sz="2900" dirty="0"/>
              <a:t>Premium rates will differ between insurance companies, and increase with age at varying rates</a:t>
            </a:r>
          </a:p>
          <a:p>
            <a:pPr>
              <a:buClrTx/>
            </a:pPr>
            <a:r>
              <a:rPr lang="en-US" sz="2900" dirty="0"/>
              <a:t>Changing plans may require medical underwriting</a:t>
            </a:r>
          </a:p>
          <a:p>
            <a:pPr>
              <a:buClrTx/>
              <a:buFont typeface="Arial" panose="020B0604020202020204" pitchFamily="34" charset="0"/>
              <a:buChar char="•"/>
            </a:pPr>
            <a:endParaRPr lang="en-US" altLang="en-US" sz="2400" dirty="0">
              <a:solidFill>
                <a:srgbClr val="FF0000"/>
              </a:solidFill>
            </a:endParaRPr>
          </a:p>
          <a:p>
            <a:pPr>
              <a:buClrTx/>
              <a:buFont typeface="Arial" panose="020B0604020202020204" pitchFamily="34" charset="0"/>
              <a:buChar char="•"/>
            </a:pPr>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2435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“Medigap” Supplement Enrollment</a:t>
            </a:r>
          </a:p>
        </p:txBody>
      </p:sp>
      <p:sp>
        <p:nvSpPr>
          <p:cNvPr id="3" name="Content Placeholder 2"/>
          <p:cNvSpPr>
            <a:spLocks noGrp="1"/>
          </p:cNvSpPr>
          <p:nvPr>
            <p:ph idx="1"/>
          </p:nvPr>
        </p:nvSpPr>
        <p:spPr/>
        <p:txBody>
          <a:bodyPr>
            <a:normAutofit fontScale="92500" lnSpcReduction="10000"/>
          </a:bodyPr>
          <a:lstStyle/>
          <a:p>
            <a:r>
              <a:rPr lang="en-US" dirty="0"/>
              <a:t>Guaranteed acceptance without medical underwriting and at lowest premium rates: </a:t>
            </a:r>
          </a:p>
          <a:p>
            <a:pPr lvl="1"/>
            <a:r>
              <a:rPr lang="en-US" dirty="0"/>
              <a:t>During first </a:t>
            </a:r>
            <a:r>
              <a:rPr lang="en-US" b="1" dirty="0"/>
              <a:t>six months following effective date of Part B </a:t>
            </a:r>
            <a:r>
              <a:rPr lang="en-US" dirty="0"/>
              <a:t>coverage, or </a:t>
            </a:r>
          </a:p>
          <a:p>
            <a:pPr lvl="1"/>
            <a:r>
              <a:rPr lang="en-US" dirty="0"/>
              <a:t>During a </a:t>
            </a:r>
            <a:r>
              <a:rPr lang="en-US" b="1" dirty="0"/>
              <a:t>Special Enrollment Periods</a:t>
            </a:r>
            <a:r>
              <a:rPr lang="en-US" dirty="0"/>
              <a:t>, e.g. involuntary loss/reduction of benefits from employer group plan (2022)</a:t>
            </a:r>
          </a:p>
          <a:p>
            <a:r>
              <a:rPr lang="en-US" dirty="0"/>
              <a:t>As a replacement of employer group plan:  AARP United Healthcare will accept applications without medical/pre-existing conditions at discounted rate</a:t>
            </a:r>
          </a:p>
          <a:p>
            <a:r>
              <a:rPr lang="en-US" dirty="0"/>
              <a:t>Other insurance companies may exceed minimum requirements, but may also deny coverage, limit coverage on pre-existing conditions and/or charge higher premium rates</a:t>
            </a:r>
          </a:p>
        </p:txBody>
      </p:sp>
    </p:spTree>
    <p:extLst>
      <p:ext uri="{BB962C8B-B14F-4D97-AF65-F5344CB8AC3E}">
        <p14:creationId xmlns:p14="http://schemas.microsoft.com/office/powerpoint/2010/main" val="1628980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1633491" y="61413"/>
            <a:ext cx="8797772" cy="1501788"/>
          </a:xfrm>
        </p:spPr>
        <p:txBody>
          <a:bodyPr>
            <a:noAutofit/>
          </a:bodyPr>
          <a:lstStyle/>
          <a:p>
            <a:pPr eaLnBrk="1" hangingPunct="1"/>
            <a:r>
              <a:rPr lang="en-US" altLang="en-US" sz="3800" dirty="0"/>
              <a:t>Part D Prescription Drug Supplement</a:t>
            </a:r>
          </a:p>
        </p:txBody>
      </p:sp>
      <p:sp>
        <p:nvSpPr>
          <p:cNvPr id="89091" name="Rectangle 3"/>
          <p:cNvSpPr>
            <a:spLocks noGrp="1" noChangeArrowheads="1"/>
          </p:cNvSpPr>
          <p:nvPr>
            <p:ph idx="1"/>
          </p:nvPr>
        </p:nvSpPr>
        <p:spPr>
          <a:xfrm>
            <a:off x="1981200" y="1435963"/>
            <a:ext cx="7856738" cy="4272378"/>
          </a:xfrm>
        </p:spPr>
        <p:txBody>
          <a:bodyPr>
            <a:normAutofit fontScale="62500" lnSpcReduction="20000"/>
          </a:bodyPr>
          <a:lstStyle/>
          <a:p>
            <a:pPr marL="690562" indent="-571500"/>
            <a:r>
              <a:rPr lang="en-US" altLang="en-US" sz="3600" dirty="0"/>
              <a:t>Prescription drug coverage for those enrolled in Medicare Part A and/or Part B*</a:t>
            </a:r>
          </a:p>
          <a:p>
            <a:pPr marL="690562" indent="-571500"/>
            <a:r>
              <a:rPr lang="en-US" altLang="en-US" sz="3600" dirty="0"/>
              <a:t>Insurance plans sold by private companies</a:t>
            </a:r>
          </a:p>
          <a:p>
            <a:pPr marL="690562" indent="-571500"/>
            <a:r>
              <a:rPr lang="en-US" altLang="en-US" sz="3600" dirty="0"/>
              <a:t>Annual contracts; companies can change benefits: </a:t>
            </a:r>
          </a:p>
          <a:p>
            <a:pPr marL="1033462" lvl="1" indent="-571500">
              <a:buClrTx/>
            </a:pPr>
            <a:r>
              <a:rPr lang="en-US" altLang="en-US" sz="3300" dirty="0"/>
              <a:t>Formulary of covered medications and co-pays</a:t>
            </a:r>
          </a:p>
          <a:p>
            <a:pPr marL="1033462" lvl="1" indent="-571500">
              <a:buClrTx/>
            </a:pPr>
            <a:r>
              <a:rPr lang="en-US" altLang="en-US" sz="3300" dirty="0"/>
              <a:t>Relationships with individual pharmacies as preferred, in-network or out of network providers</a:t>
            </a:r>
          </a:p>
          <a:p>
            <a:pPr marL="1033462" lvl="1" indent="-571500">
              <a:buClrTx/>
            </a:pPr>
            <a:r>
              <a:rPr lang="en-US" altLang="en-US" sz="3300" dirty="0"/>
              <a:t>Wholesale prices utilized by pharmacies</a:t>
            </a:r>
          </a:p>
          <a:p>
            <a:pPr marL="1033462" lvl="1" indent="-571500">
              <a:buClrTx/>
            </a:pPr>
            <a:r>
              <a:rPr lang="en-US" altLang="en-US" sz="3300" dirty="0"/>
              <a:t>Premium rates</a:t>
            </a:r>
          </a:p>
          <a:p>
            <a:pPr marL="690562" indent="-571500"/>
            <a:r>
              <a:rPr lang="en-US" altLang="en-US" sz="3600" dirty="0"/>
              <a:t>Annual open enrollment period from October 15 - December 7 to change plans for January 1 coverage</a:t>
            </a:r>
          </a:p>
          <a:p>
            <a:pPr marL="119062" indent="0">
              <a:buNone/>
            </a:pPr>
            <a:r>
              <a:rPr lang="en-US" altLang="en-US" sz="3600" dirty="0"/>
              <a:t>*</a:t>
            </a:r>
            <a:r>
              <a:rPr lang="en-US" altLang="en-US" sz="2500" dirty="0"/>
              <a:t>Must maintain creditable drug coverage after Medicare enrollment to avoid penalty</a:t>
            </a:r>
          </a:p>
        </p:txBody>
      </p:sp>
    </p:spTree>
    <p:custDataLst>
      <p:tags r:id="rId1"/>
    </p:custDataLst>
    <p:extLst>
      <p:ext uri="{BB962C8B-B14F-4D97-AF65-F5344CB8AC3E}">
        <p14:creationId xmlns:p14="http://schemas.microsoft.com/office/powerpoint/2010/main" val="347205095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9471" y="222422"/>
            <a:ext cx="8458200" cy="685800"/>
          </a:xfrm>
        </p:spPr>
        <p:txBody>
          <a:bodyPr>
            <a:noAutofit/>
          </a:bodyPr>
          <a:lstStyle/>
          <a:p>
            <a:r>
              <a:rPr lang="en-US" sz="4400" dirty="0">
                <a:latin typeface="+mn-lt"/>
              </a:rPr>
              <a:t>Comparing Part D Plans</a:t>
            </a:r>
          </a:p>
        </p:txBody>
      </p:sp>
      <p:sp>
        <p:nvSpPr>
          <p:cNvPr id="4" name="Text Box 3"/>
          <p:cNvSpPr txBox="1">
            <a:spLocks noGrp="1" noChangeArrowheads="1"/>
          </p:cNvSpPr>
          <p:nvPr>
            <p:ph idx="1"/>
          </p:nvPr>
        </p:nvSpPr>
        <p:spPr bwMode="auto">
          <a:xfrm>
            <a:off x="2423723" y="1242874"/>
            <a:ext cx="8074742"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marL="457200" indent="-457200">
              <a:spcBef>
                <a:spcPct val="50000"/>
              </a:spcBef>
              <a:buClrTx/>
              <a:buSzTx/>
              <a:buFont typeface="Arial" panose="020B0604020202020204" pitchFamily="34" charset="0"/>
              <a:buChar char="•"/>
            </a:pPr>
            <a:r>
              <a:rPr lang="en-US" altLang="en-US" sz="2400" dirty="0">
                <a:latin typeface="Arial" panose="020B0604020202020204" pitchFamily="34" charset="0"/>
              </a:rPr>
              <a:t>Formulary – are your drugs covered?</a:t>
            </a:r>
          </a:p>
          <a:p>
            <a:pPr marL="457200" indent="-457200">
              <a:spcBef>
                <a:spcPct val="50000"/>
              </a:spcBef>
              <a:buClrTx/>
              <a:buSzTx/>
              <a:buFont typeface="Arial" panose="020B0604020202020204" pitchFamily="34" charset="0"/>
              <a:buChar char="•"/>
            </a:pPr>
            <a:r>
              <a:rPr lang="en-US" altLang="en-US" sz="2400" dirty="0">
                <a:latin typeface="Arial" panose="020B0604020202020204" pitchFamily="34" charset="0"/>
              </a:rPr>
              <a:t>Pharmacy network-your preferred pharmacy?</a:t>
            </a:r>
          </a:p>
          <a:p>
            <a:pPr marL="457200" indent="-457200">
              <a:spcBef>
                <a:spcPct val="50000"/>
              </a:spcBef>
              <a:buClrTx/>
              <a:buSzTx/>
              <a:buFont typeface="Arial" panose="020B0604020202020204" pitchFamily="34" charset="0"/>
              <a:buChar char="•"/>
            </a:pPr>
            <a:r>
              <a:rPr lang="en-US" altLang="en-US" sz="2400" dirty="0">
                <a:latin typeface="Arial" panose="020B0604020202020204" pitchFamily="34" charset="0"/>
              </a:rPr>
              <a:t>Total Cost per year:  Premium Cost +Your Share of Cost for Drugs – What will you pay for your prescriptions? </a:t>
            </a:r>
          </a:p>
          <a:p>
            <a:pPr marL="457200" indent="-457200">
              <a:spcBef>
                <a:spcPct val="50000"/>
              </a:spcBef>
              <a:buClrTx/>
              <a:buSzTx/>
              <a:buFont typeface="Arial" panose="020B0604020202020204" pitchFamily="34" charset="0"/>
              <a:buChar char="•"/>
            </a:pPr>
            <a:r>
              <a:rPr lang="en-US" altLang="en-US" sz="2400" dirty="0">
                <a:latin typeface="Arial" panose="020B0604020202020204" pitchFamily="34" charset="0"/>
              </a:rPr>
              <a:t>Deductible? ($0-545 maximum in 2024)</a:t>
            </a:r>
          </a:p>
          <a:p>
            <a:pPr marL="457200" indent="-457200">
              <a:spcBef>
                <a:spcPct val="50000"/>
              </a:spcBef>
              <a:buClrTx/>
              <a:buSzTx/>
              <a:buFont typeface="Arial" panose="020B0604020202020204" pitchFamily="34" charset="0"/>
              <a:buChar char="•"/>
            </a:pPr>
            <a:r>
              <a:rPr lang="en-US" altLang="en-US" sz="2400" dirty="0">
                <a:latin typeface="Arial" panose="020B0604020202020204" pitchFamily="34" charset="0"/>
              </a:rPr>
              <a:t>Restrictions on specific medications?</a:t>
            </a:r>
          </a:p>
          <a:p>
            <a:pPr marL="457200" indent="-457200">
              <a:spcBef>
                <a:spcPct val="50000"/>
              </a:spcBef>
              <a:buClrTx/>
              <a:buSzTx/>
              <a:buFont typeface="Arial" panose="020B0604020202020204" pitchFamily="34" charset="0"/>
              <a:buChar char="•"/>
            </a:pPr>
            <a:r>
              <a:rPr lang="en-US" altLang="en-US" sz="2400" dirty="0">
                <a:latin typeface="Arial" panose="020B0604020202020204" pitchFamily="34" charset="0"/>
              </a:rPr>
              <a:t>Coverage in “the gap”? (if applicable) – over $5,030 total drug costs in 2024  </a:t>
            </a:r>
          </a:p>
          <a:p>
            <a:pPr marL="457200" indent="-457200">
              <a:spcBef>
                <a:spcPct val="50000"/>
              </a:spcBef>
              <a:buClrTx/>
              <a:buSzTx/>
              <a:buFont typeface="Arial" panose="020B0604020202020204" pitchFamily="34" charset="0"/>
              <a:buChar char="•"/>
            </a:pPr>
            <a:r>
              <a:rPr lang="en-US" altLang="en-US" sz="2400" dirty="0">
                <a:latin typeface="Arial" panose="020B0604020202020204" pitchFamily="34" charset="0"/>
              </a:rPr>
              <a:t>Portability - national availability? </a:t>
            </a:r>
          </a:p>
          <a:p>
            <a:pPr marL="457200" indent="-457200">
              <a:spcBef>
                <a:spcPct val="50000"/>
              </a:spcBef>
              <a:buClrTx/>
              <a:buSzTx/>
              <a:buNone/>
            </a:pPr>
            <a:endParaRPr lang="en-US" altLang="en-US" sz="2800" dirty="0">
              <a:latin typeface="Arial" panose="020B0604020202020204" pitchFamily="34" charset="0"/>
            </a:endParaRPr>
          </a:p>
        </p:txBody>
      </p:sp>
    </p:spTree>
    <p:custDataLst>
      <p:tags r:id="rId1"/>
    </p:custDataLst>
    <p:extLst>
      <p:ext uri="{BB962C8B-B14F-4D97-AF65-F5344CB8AC3E}">
        <p14:creationId xmlns:p14="http://schemas.microsoft.com/office/powerpoint/2010/main" val="1193186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Traditional Medicare Example – </a:t>
            </a:r>
            <a:r>
              <a:rPr lang="en-US" sz="3600" dirty="0"/>
              <a:t>Additional Premium to Part B</a:t>
            </a:r>
            <a:br>
              <a:rPr lang="en-US" sz="4400" dirty="0"/>
            </a:br>
            <a:endParaRPr lang="en-US" dirty="0">
              <a:solidFill>
                <a:schemeClr val="tx1"/>
              </a:solidFill>
            </a:endParaRPr>
          </a:p>
        </p:txBody>
      </p:sp>
      <p:sp>
        <p:nvSpPr>
          <p:cNvPr id="3" name="Content Placeholder 2"/>
          <p:cNvSpPr>
            <a:spLocks noGrp="1"/>
          </p:cNvSpPr>
          <p:nvPr>
            <p:ph idx="1"/>
          </p:nvPr>
        </p:nvSpPr>
        <p:spPr/>
        <p:txBody>
          <a:bodyPr>
            <a:normAutofit fontScale="85000" lnSpcReduction="20000"/>
          </a:bodyPr>
          <a:lstStyle/>
          <a:p>
            <a:r>
              <a:rPr lang="en-US" dirty="0"/>
              <a:t>Medigap Supplement-Plan G    	              $149/month</a:t>
            </a:r>
          </a:p>
          <a:p>
            <a:pPr lvl="1"/>
            <a:r>
              <a:rPr lang="en-US" dirty="0"/>
              <a:t>(median rate-female age 75)</a:t>
            </a:r>
          </a:p>
          <a:p>
            <a:pPr lvl="1"/>
            <a:r>
              <a:rPr lang="en-US" b="1" i="1" dirty="0"/>
              <a:t>Your specific rate could be higher or lower</a:t>
            </a:r>
          </a:p>
          <a:p>
            <a:r>
              <a:rPr lang="en-US" dirty="0"/>
              <a:t>Part D – Prescription Drug Plan		     $  41/month*</a:t>
            </a:r>
          </a:p>
          <a:p>
            <a:pPr lvl="1"/>
            <a:r>
              <a:rPr lang="en-US" dirty="0"/>
              <a:t>(median rate, without cost of drugs)</a:t>
            </a:r>
          </a:p>
          <a:p>
            <a:pPr lvl="1"/>
            <a:r>
              <a:rPr lang="en-US" b="1" i="1" dirty="0"/>
              <a:t>Your specific rate could be higher or lower</a:t>
            </a:r>
          </a:p>
          <a:p>
            <a:pPr marL="0" indent="0">
              <a:buNone/>
            </a:pPr>
            <a:r>
              <a:rPr lang="en-US" dirty="0"/>
              <a:t>                                                             ______________</a:t>
            </a:r>
          </a:p>
          <a:p>
            <a:pPr marL="0" indent="0">
              <a:buNone/>
            </a:pPr>
            <a:r>
              <a:rPr lang="en-US" dirty="0"/>
              <a:t>Total Premiums (</a:t>
            </a:r>
            <a:r>
              <a:rPr lang="en-US" b="1" i="1" u="sng" dirty="0"/>
              <a:t>without cost of drugs</a:t>
            </a:r>
            <a:r>
              <a:rPr lang="en-US" dirty="0"/>
              <a:t>)      $190/month</a:t>
            </a:r>
          </a:p>
          <a:p>
            <a:pPr marL="0" indent="0">
              <a:buNone/>
            </a:pPr>
            <a:r>
              <a:rPr lang="en-US" dirty="0"/>
              <a:t>                                                                       $2280/year</a:t>
            </a:r>
          </a:p>
          <a:p>
            <a:endParaRPr lang="en-US" dirty="0"/>
          </a:p>
          <a:p>
            <a:pPr marL="0" indent="0">
              <a:buNone/>
            </a:pPr>
            <a:r>
              <a:rPr lang="en-US" sz="1600" dirty="0"/>
              <a:t>*Without IRMMA adjustment </a:t>
            </a:r>
            <a:r>
              <a:rPr lang="en-US" dirty="0"/>
              <a:t>                                                              </a:t>
            </a:r>
          </a:p>
        </p:txBody>
      </p:sp>
    </p:spTree>
    <p:extLst>
      <p:ext uri="{BB962C8B-B14F-4D97-AF65-F5344CB8AC3E}">
        <p14:creationId xmlns:p14="http://schemas.microsoft.com/office/powerpoint/2010/main" val="2934139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Excluded from Traditional Medicare</a:t>
            </a:r>
          </a:p>
        </p:txBody>
      </p:sp>
      <p:sp>
        <p:nvSpPr>
          <p:cNvPr id="3" name="Content Placeholder 2"/>
          <p:cNvSpPr>
            <a:spLocks noGrp="1"/>
          </p:cNvSpPr>
          <p:nvPr>
            <p:ph idx="1"/>
          </p:nvPr>
        </p:nvSpPr>
        <p:spPr/>
        <p:txBody>
          <a:bodyPr/>
          <a:lstStyle/>
          <a:p>
            <a:r>
              <a:rPr lang="en-US" dirty="0"/>
              <a:t>Most dental care</a:t>
            </a:r>
          </a:p>
          <a:p>
            <a:r>
              <a:rPr lang="en-US" dirty="0"/>
              <a:t>Dentures</a:t>
            </a:r>
          </a:p>
          <a:p>
            <a:r>
              <a:rPr lang="en-US" dirty="0"/>
              <a:t>Eye exams (for prescription glasses)</a:t>
            </a:r>
          </a:p>
          <a:p>
            <a:r>
              <a:rPr lang="en-US" dirty="0"/>
              <a:t>Cosmetic surgery</a:t>
            </a:r>
          </a:p>
          <a:p>
            <a:r>
              <a:rPr lang="en-US" dirty="0"/>
              <a:t>Message therapy</a:t>
            </a:r>
          </a:p>
          <a:p>
            <a:r>
              <a:rPr lang="en-US" dirty="0"/>
              <a:t>Hearing aids and exams for fitting them</a:t>
            </a:r>
          </a:p>
          <a:p>
            <a:r>
              <a:rPr lang="en-US" dirty="0"/>
              <a:t>Limited coverage for chiropractic and podiatry care</a:t>
            </a:r>
          </a:p>
        </p:txBody>
      </p:sp>
    </p:spTree>
    <p:extLst>
      <p:ext uri="{BB962C8B-B14F-4D97-AF65-F5344CB8AC3E}">
        <p14:creationId xmlns:p14="http://schemas.microsoft.com/office/powerpoint/2010/main" val="1813350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345" y="406120"/>
            <a:ext cx="10515600" cy="869089"/>
          </a:xfrm>
        </p:spPr>
        <p:txBody>
          <a:bodyPr/>
          <a:lstStyle/>
          <a:p>
            <a:r>
              <a:rPr lang="en-US" altLang="en-US" sz="3600" dirty="0"/>
              <a:t>Option 2:  Medicare Advantage – Part C</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1281980"/>
              </p:ext>
            </p:extLst>
          </p:nvPr>
        </p:nvGraphicFramePr>
        <p:xfrm>
          <a:off x="2664782" y="1275209"/>
          <a:ext cx="7312025" cy="4814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16362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1657867" y="338784"/>
            <a:ext cx="8458200" cy="1286816"/>
          </a:xfrm>
        </p:spPr>
        <p:txBody>
          <a:bodyPr vert="horz" lIns="82058" tIns="41029" rIns="82058" bIns="41029" rtlCol="0" anchor="t">
            <a:noAutofit/>
          </a:bodyPr>
          <a:lstStyle/>
          <a:p>
            <a:pPr algn="ctr" eaLnBrk="1" hangingPunct="1"/>
            <a:r>
              <a:rPr lang="en-US" altLang="en-US" sz="4400" dirty="0"/>
              <a:t>Medicare Advantage vs </a:t>
            </a:r>
            <a:br>
              <a:rPr lang="en-US" altLang="en-US" sz="4400" dirty="0"/>
            </a:br>
            <a:r>
              <a:rPr lang="en-US" altLang="en-US" sz="4400" dirty="0"/>
              <a:t>Original Medicare</a:t>
            </a:r>
          </a:p>
        </p:txBody>
      </p:sp>
      <p:sp>
        <p:nvSpPr>
          <p:cNvPr id="121859" name="Rectangle 3"/>
          <p:cNvSpPr>
            <a:spLocks noGrp="1" noChangeArrowheads="1"/>
          </p:cNvSpPr>
          <p:nvPr>
            <p:ph idx="1"/>
          </p:nvPr>
        </p:nvSpPr>
        <p:spPr>
          <a:xfrm>
            <a:off x="2153167" y="2360142"/>
            <a:ext cx="7962900" cy="3670545"/>
          </a:xfrm>
          <a:noFill/>
        </p:spPr>
        <p:txBody>
          <a:bodyPr vert="horz" lIns="82058" tIns="41029" rIns="82058" bIns="41029" rtlCol="0">
            <a:normAutofit fontScale="70000" lnSpcReduction="20000"/>
          </a:bodyPr>
          <a:lstStyle/>
          <a:p>
            <a:pPr>
              <a:buClrTx/>
            </a:pPr>
            <a:r>
              <a:rPr lang="en-US" altLang="en-US" sz="2400" dirty="0"/>
              <a:t>You must live in the MA plan’s service area</a:t>
            </a:r>
          </a:p>
          <a:p>
            <a:pPr>
              <a:buClrTx/>
              <a:buFont typeface="Arial" panose="020B0604020202020204" pitchFamily="34" charset="0"/>
              <a:buChar char="•"/>
            </a:pPr>
            <a:r>
              <a:rPr lang="en-US" altLang="en-US" sz="2400" dirty="0"/>
              <a:t>Must use a defined network of providers for non-emergency care to receive covered benefits-HMO; PPO may extend to out of network providers</a:t>
            </a:r>
          </a:p>
          <a:p>
            <a:pPr>
              <a:buClrTx/>
              <a:buFont typeface="Arial" panose="020B0604020202020204" pitchFamily="34" charset="0"/>
              <a:buChar char="•"/>
            </a:pPr>
            <a:r>
              <a:rPr lang="en-US" altLang="en-US" sz="2400" dirty="0"/>
              <a:t>MA insurance plan processes your claims rather than Medicare</a:t>
            </a:r>
          </a:p>
          <a:p>
            <a:pPr>
              <a:buClrTx/>
              <a:buFont typeface="Arial" panose="020B0604020202020204" pitchFamily="34" charset="0"/>
              <a:buChar char="•"/>
            </a:pPr>
            <a:r>
              <a:rPr lang="en-US" altLang="en-US" sz="2400" dirty="0"/>
              <a:t>You pay out-of-pocket costs only for services you utilize, based upon plan benefits</a:t>
            </a:r>
            <a:endParaRPr lang="en-US" sz="2400" dirty="0"/>
          </a:p>
          <a:p>
            <a:pPr>
              <a:buClrTx/>
              <a:buFont typeface="Arial" panose="020B0604020202020204" pitchFamily="34" charset="0"/>
              <a:buChar char="•"/>
            </a:pPr>
            <a:r>
              <a:rPr lang="en-US" altLang="en-US" sz="2400" dirty="0"/>
              <a:t>Out-of-pocket costs per year capped at policy maximum, e.g. $4000 for health</a:t>
            </a:r>
          </a:p>
          <a:p>
            <a:pPr>
              <a:buClrTx/>
              <a:buFont typeface="Arial" panose="020B0604020202020204" pitchFamily="34" charset="0"/>
              <a:buChar char="•"/>
            </a:pPr>
            <a:r>
              <a:rPr lang="en-US" altLang="en-US" sz="2400" dirty="0"/>
              <a:t>Most MA plans include pharmacy benefit</a:t>
            </a:r>
          </a:p>
          <a:p>
            <a:pPr>
              <a:buClrTx/>
              <a:buFont typeface="Arial" panose="020B0604020202020204" pitchFamily="34" charset="0"/>
              <a:buChar char="•"/>
            </a:pPr>
            <a:r>
              <a:rPr lang="en-US" altLang="en-US" sz="2400" dirty="0"/>
              <a:t>Year to year contracts with benefits, networks, etc. subject to change by insurance company</a:t>
            </a:r>
          </a:p>
          <a:p>
            <a:pPr>
              <a:buClrTx/>
              <a:buFont typeface="Arial" panose="020B0604020202020204" pitchFamily="34" charset="0"/>
              <a:buChar char="•"/>
            </a:pPr>
            <a:r>
              <a:rPr lang="en-US" altLang="en-US" sz="2400" dirty="0"/>
              <a:t>Annual open enrollment for individuals to change plans</a:t>
            </a:r>
          </a:p>
        </p:txBody>
      </p:sp>
      <p:sp>
        <p:nvSpPr>
          <p:cNvPr id="3" name="TextBox 2">
            <a:extLst>
              <a:ext uri="{FF2B5EF4-FFF2-40B4-BE49-F238E27FC236}">
                <a16:creationId xmlns:a16="http://schemas.microsoft.com/office/drawing/2014/main" id="{C58AEC3B-964E-43E7-9831-13F5DC195C54}"/>
              </a:ext>
            </a:extLst>
          </p:cNvPr>
          <p:cNvSpPr txBox="1"/>
          <p:nvPr/>
        </p:nvSpPr>
        <p:spPr>
          <a:xfrm>
            <a:off x="2496067" y="1625601"/>
            <a:ext cx="6934200" cy="615553"/>
          </a:xfrm>
          <a:prstGeom prst="rect">
            <a:avLst/>
          </a:prstGeom>
          <a:noFill/>
        </p:spPr>
        <p:txBody>
          <a:bodyPr wrap="square" rtlCol="0">
            <a:spAutoFit/>
          </a:bodyPr>
          <a:lstStyle/>
          <a:p>
            <a:pPr algn="ctr"/>
            <a:r>
              <a:rPr lang="en-US" sz="3400" b="1" dirty="0">
                <a:solidFill>
                  <a:schemeClr val="tx2"/>
                </a:solidFill>
              </a:rPr>
              <a:t>What is the difference?</a:t>
            </a:r>
          </a:p>
        </p:txBody>
      </p:sp>
    </p:spTree>
    <p:custDataLst>
      <p:tags r:id="rId1"/>
    </p:custDataLst>
    <p:extLst>
      <p:ext uri="{BB962C8B-B14F-4D97-AF65-F5344CB8AC3E}">
        <p14:creationId xmlns:p14="http://schemas.microsoft.com/office/powerpoint/2010/main" val="3475244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1721708" y="540608"/>
            <a:ext cx="8458200" cy="685800"/>
          </a:xfrm>
        </p:spPr>
        <p:txBody>
          <a:bodyPr vert="horz" lIns="82058" tIns="41029" rIns="82058" bIns="41029" rtlCol="0" anchor="t">
            <a:noAutofit/>
          </a:bodyPr>
          <a:lstStyle/>
          <a:p>
            <a:pPr algn="ctr" eaLnBrk="1" hangingPunct="1"/>
            <a:r>
              <a:rPr lang="en-US" altLang="en-US" sz="4400" dirty="0"/>
              <a:t>When Can You Join or Change Medicare Advantage Plan?</a:t>
            </a:r>
          </a:p>
        </p:txBody>
      </p:sp>
      <p:sp>
        <p:nvSpPr>
          <p:cNvPr id="27651" name="Rectangle 3"/>
          <p:cNvSpPr>
            <a:spLocks noGrp="1" noChangeArrowheads="1"/>
          </p:cNvSpPr>
          <p:nvPr>
            <p:ph idx="1"/>
          </p:nvPr>
        </p:nvSpPr>
        <p:spPr>
          <a:xfrm>
            <a:off x="1905000" y="1574800"/>
            <a:ext cx="7658100" cy="5499100"/>
          </a:xfrm>
        </p:spPr>
        <p:txBody>
          <a:bodyPr vert="horz" lIns="82058" tIns="41029" rIns="82058" bIns="41029" rtlCol="0">
            <a:normAutofit/>
          </a:bodyPr>
          <a:lstStyle/>
          <a:p>
            <a:pPr>
              <a:buClrTx/>
              <a:defRPr/>
            </a:pPr>
            <a:endParaRPr lang="en-US" sz="3100" dirty="0"/>
          </a:p>
          <a:p>
            <a:pPr>
              <a:buClrTx/>
              <a:defRPr/>
            </a:pPr>
            <a:r>
              <a:rPr lang="en-US" sz="3100" dirty="0"/>
              <a:t>During your Initial Enrollment Period – when you are first eligible for Medicare</a:t>
            </a:r>
          </a:p>
          <a:p>
            <a:pPr>
              <a:buClrTx/>
              <a:defRPr/>
            </a:pPr>
            <a:r>
              <a:rPr lang="en-US" sz="3100" dirty="0"/>
              <a:t>During a Special Enrollment Period:</a:t>
            </a:r>
          </a:p>
          <a:p>
            <a:pPr lvl="1">
              <a:defRPr/>
            </a:pPr>
            <a:r>
              <a:rPr lang="en-US" sz="2800" dirty="0"/>
              <a:t> leaving employer based plan </a:t>
            </a:r>
          </a:p>
          <a:p>
            <a:pPr>
              <a:buClrTx/>
              <a:defRPr/>
            </a:pPr>
            <a:r>
              <a:rPr lang="en-US" sz="2900" dirty="0"/>
              <a:t>October 15 – December 7 each year, annual open enrollment</a:t>
            </a:r>
          </a:p>
          <a:p>
            <a:pPr>
              <a:buClrTx/>
              <a:defRPr/>
            </a:pPr>
            <a:r>
              <a:rPr lang="en-US" dirty="0"/>
              <a:t> January 1 to March 31 – change plans (only) or return to Original Medicare</a:t>
            </a:r>
          </a:p>
        </p:txBody>
      </p:sp>
    </p:spTree>
    <p:custDataLst>
      <p:tags r:id="rId1"/>
    </p:custDataLst>
    <p:extLst>
      <p:ext uri="{BB962C8B-B14F-4D97-AF65-F5344CB8AC3E}">
        <p14:creationId xmlns:p14="http://schemas.microsoft.com/office/powerpoint/2010/main" val="671421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Comparing MA Plans/Traditional</a:t>
            </a:r>
          </a:p>
        </p:txBody>
      </p:sp>
      <p:sp>
        <p:nvSpPr>
          <p:cNvPr id="3" name="Content Placeholder 2"/>
          <p:cNvSpPr>
            <a:spLocks noGrp="1"/>
          </p:cNvSpPr>
          <p:nvPr>
            <p:ph idx="1"/>
          </p:nvPr>
        </p:nvSpPr>
        <p:spPr/>
        <p:txBody>
          <a:bodyPr>
            <a:normAutofit lnSpcReduction="10000"/>
          </a:bodyPr>
          <a:lstStyle/>
          <a:p>
            <a:r>
              <a:rPr lang="en-US" sz="2400" dirty="0"/>
              <a:t>Are your providers/facilities covered by the MA plan (if out of network, would they accept payment from PPO) or would you consider changing providers?</a:t>
            </a:r>
          </a:p>
          <a:p>
            <a:r>
              <a:rPr lang="en-US" sz="2400" dirty="0"/>
              <a:t>Are your medications covered? What pharmacies participate in the plan and at what cost?</a:t>
            </a:r>
          </a:p>
          <a:p>
            <a:r>
              <a:rPr lang="en-US" sz="2400" dirty="0"/>
              <a:t>Does the plan require you to obtain referrals or prior authorizations for some services?</a:t>
            </a:r>
          </a:p>
          <a:p>
            <a:r>
              <a:rPr lang="en-US" sz="2400" dirty="0"/>
              <a:t>Do you travel outside your county or state for periods of time that would require more than emergency/urgent care coverage?</a:t>
            </a:r>
          </a:p>
          <a:p>
            <a:r>
              <a:rPr lang="en-US" sz="2400" dirty="0"/>
              <a:t>Are the extra benefits of the Medicare Advantage plan important to you, e.g. dental, vision, wellness benefits, meals, etc.?</a:t>
            </a:r>
          </a:p>
        </p:txBody>
      </p:sp>
    </p:spTree>
    <p:extLst>
      <p:ext uri="{BB962C8B-B14F-4D97-AF65-F5344CB8AC3E}">
        <p14:creationId xmlns:p14="http://schemas.microsoft.com/office/powerpoint/2010/main" val="1687026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12336-190E-4E79-B714-019BEAAF5F34}"/>
              </a:ext>
            </a:extLst>
          </p:cNvPr>
          <p:cNvSpPr>
            <a:spLocks noGrp="1"/>
          </p:cNvSpPr>
          <p:nvPr>
            <p:ph type="title"/>
          </p:nvPr>
        </p:nvSpPr>
        <p:spPr>
          <a:xfrm>
            <a:off x="4965430" y="629268"/>
            <a:ext cx="6586491" cy="1286160"/>
          </a:xfrm>
        </p:spPr>
        <p:txBody>
          <a:bodyPr anchor="b">
            <a:normAutofit/>
          </a:bodyPr>
          <a:lstStyle/>
          <a:p>
            <a:r>
              <a:rPr lang="en-US" dirty="0"/>
              <a:t>Retiree Benefit </a:t>
            </a:r>
            <a:br>
              <a:rPr lang="en-US" dirty="0"/>
            </a:br>
            <a:r>
              <a:rPr lang="en-US" dirty="0"/>
              <a:t>Plan Options</a:t>
            </a:r>
          </a:p>
        </p:txBody>
      </p:sp>
      <p:sp>
        <p:nvSpPr>
          <p:cNvPr id="3" name="Content Placeholder 2">
            <a:extLst>
              <a:ext uri="{FF2B5EF4-FFF2-40B4-BE49-F238E27FC236}">
                <a16:creationId xmlns:a16="http://schemas.microsoft.com/office/drawing/2014/main" id="{F21281B0-FCCA-4CF2-BFAE-B272E942F826}"/>
              </a:ext>
            </a:extLst>
          </p:cNvPr>
          <p:cNvSpPr>
            <a:spLocks noGrp="1"/>
          </p:cNvSpPr>
          <p:nvPr>
            <p:ph idx="1"/>
          </p:nvPr>
        </p:nvSpPr>
        <p:spPr>
          <a:xfrm>
            <a:off x="5026450" y="2115117"/>
            <a:ext cx="6861684" cy="3813139"/>
          </a:xfrm>
        </p:spPr>
        <p:txBody>
          <a:bodyPr>
            <a:normAutofit fontScale="77500" lnSpcReduction="20000"/>
          </a:bodyPr>
          <a:lstStyle/>
          <a:p>
            <a:r>
              <a:rPr lang="en-US" b="1" dirty="0"/>
              <a:t>Medical and Prescription Drug Coverage:</a:t>
            </a:r>
          </a:p>
          <a:p>
            <a:pPr lvl="1"/>
            <a:r>
              <a:rPr lang="en-US" sz="2100" u="sng" dirty="0"/>
              <a:t>Under age 65 Retirees</a:t>
            </a:r>
          </a:p>
          <a:p>
            <a:pPr lvl="2"/>
            <a:r>
              <a:rPr lang="en-US" dirty="0"/>
              <a:t>University Health - </a:t>
            </a:r>
            <a:r>
              <a:rPr lang="en-US" dirty="0" err="1"/>
              <a:t>UIChoice</a:t>
            </a:r>
            <a:r>
              <a:rPr lang="en-US" dirty="0"/>
              <a:t> or </a:t>
            </a:r>
            <a:r>
              <a:rPr lang="en-US" dirty="0" err="1"/>
              <a:t>UISelect</a:t>
            </a:r>
            <a:r>
              <a:rPr lang="en-US" dirty="0"/>
              <a:t> Plan</a:t>
            </a:r>
          </a:p>
          <a:p>
            <a:pPr lvl="2"/>
            <a:r>
              <a:rPr lang="en-US" dirty="0"/>
              <a:t>Other coverage (spouse or other employment)</a:t>
            </a:r>
          </a:p>
          <a:p>
            <a:pPr lvl="1"/>
            <a:r>
              <a:rPr lang="en-US" sz="2100" u="sng" dirty="0"/>
              <a:t>Age 65+ Retirees (Medicare Eligible)</a:t>
            </a:r>
          </a:p>
          <a:p>
            <a:pPr lvl="2"/>
            <a:r>
              <a:rPr lang="en-US" dirty="0"/>
              <a:t>University Retiree Health</a:t>
            </a:r>
          </a:p>
          <a:p>
            <a:pPr lvl="3"/>
            <a:r>
              <a:rPr lang="en-US" dirty="0" err="1"/>
              <a:t>UIChoice</a:t>
            </a:r>
            <a:r>
              <a:rPr lang="en-US" dirty="0"/>
              <a:t> or </a:t>
            </a:r>
            <a:r>
              <a:rPr lang="en-US" dirty="0" err="1"/>
              <a:t>UISelect</a:t>
            </a:r>
            <a:r>
              <a:rPr lang="en-US" dirty="0"/>
              <a:t> Carveout Plan</a:t>
            </a:r>
          </a:p>
          <a:p>
            <a:pPr lvl="2"/>
            <a:r>
              <a:rPr lang="en-US" dirty="0"/>
              <a:t>Health Alliance</a:t>
            </a:r>
          </a:p>
          <a:p>
            <a:pPr lvl="3"/>
            <a:r>
              <a:rPr lang="en-US" dirty="0"/>
              <a:t>Health Alliance PPO with RX</a:t>
            </a:r>
          </a:p>
          <a:p>
            <a:pPr lvl="3"/>
            <a:r>
              <a:rPr lang="en-US" dirty="0"/>
              <a:t>Health Alliance HMO with RX </a:t>
            </a:r>
          </a:p>
          <a:p>
            <a:pPr lvl="2"/>
            <a:r>
              <a:rPr lang="en-US" dirty="0"/>
              <a:t>Other coverage (Medicare Supplement or Advantage Plans)</a:t>
            </a:r>
          </a:p>
          <a:p>
            <a:r>
              <a:rPr lang="en-US" b="1" dirty="0"/>
              <a:t>Dental Coverage</a:t>
            </a:r>
          </a:p>
          <a:p>
            <a:pPr lvl="1"/>
            <a:r>
              <a:rPr lang="en-US" sz="2100" dirty="0"/>
              <a:t>University Dental (Dental II plan)</a:t>
            </a:r>
          </a:p>
          <a:p>
            <a:pPr lvl="1"/>
            <a:r>
              <a:rPr lang="en-US" sz="2100" dirty="0"/>
              <a:t>Other coverage</a:t>
            </a:r>
          </a:p>
          <a:p>
            <a:pPr marL="457200" lvl="1" indent="0">
              <a:buNone/>
            </a:pPr>
            <a:endParaRPr lang="en-US" sz="2000" dirty="0"/>
          </a:p>
        </p:txBody>
      </p:sp>
      <p:pic>
        <p:nvPicPr>
          <p:cNvPr id="5" name="Picture 4" descr="Icon&#10;&#10;Description automatically generated">
            <a:extLst>
              <a:ext uri="{FF2B5EF4-FFF2-40B4-BE49-F238E27FC236}">
                <a16:creationId xmlns:a16="http://schemas.microsoft.com/office/drawing/2014/main" id="{C2A71A2B-0224-4B05-9625-9B5330929922}"/>
              </a:ext>
            </a:extLst>
          </p:cNvPr>
          <p:cNvPicPr>
            <a:picLocks noChangeAspect="1"/>
          </p:cNvPicPr>
          <p:nvPr/>
        </p:nvPicPr>
        <p:blipFill rotWithShape="1">
          <a:blip r:embed="rId2"/>
          <a:srcRect l="18332" r="13905"/>
          <a:stretch/>
        </p:blipFill>
        <p:spPr>
          <a:xfrm>
            <a:off x="121941" y="331706"/>
            <a:ext cx="3982699" cy="5892113"/>
          </a:xfrm>
          <a:prstGeom prst="rect">
            <a:avLst/>
          </a:prstGeom>
          <a:effectLst/>
        </p:spPr>
      </p:pic>
      <p:cxnSp>
        <p:nvCxnSpPr>
          <p:cNvPr id="29" name="Straight Connector 2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EAF0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81069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Improvements to Medicare Drug Coverage – 2022 Inflation Reduction Act</a:t>
            </a:r>
          </a:p>
        </p:txBody>
      </p:sp>
      <p:sp>
        <p:nvSpPr>
          <p:cNvPr id="3" name="Content Placeholder 2"/>
          <p:cNvSpPr>
            <a:spLocks noGrp="1"/>
          </p:cNvSpPr>
          <p:nvPr>
            <p:ph idx="1"/>
          </p:nvPr>
        </p:nvSpPr>
        <p:spPr>
          <a:xfrm>
            <a:off x="1981201" y="1796143"/>
            <a:ext cx="7312003" cy="4843648"/>
          </a:xfrm>
        </p:spPr>
        <p:txBody>
          <a:bodyPr>
            <a:normAutofit lnSpcReduction="10000"/>
          </a:bodyPr>
          <a:lstStyle/>
          <a:p>
            <a:r>
              <a:rPr lang="en-US" dirty="0"/>
              <a:t>Effective 2024</a:t>
            </a:r>
          </a:p>
          <a:p>
            <a:pPr lvl="1"/>
            <a:r>
              <a:rPr lang="en-US" sz="2500" dirty="0"/>
              <a:t>Part D premiums will not increase more than 6% per year</a:t>
            </a:r>
          </a:p>
          <a:p>
            <a:pPr lvl="1"/>
            <a:r>
              <a:rPr lang="en-US" sz="2500" dirty="0"/>
              <a:t>Eliminate 5% cost share of catastrophic level drug coverage (excess of $12,447 in 2024) </a:t>
            </a:r>
          </a:p>
          <a:p>
            <a:pPr lvl="1"/>
            <a:r>
              <a:rPr lang="en-US" sz="2500" dirty="0"/>
              <a:t>Low Income Subsidy (LIS) expanded to 150% of federal poverty level ($21,870 individual/ $29,580/joint)</a:t>
            </a:r>
          </a:p>
          <a:p>
            <a:r>
              <a:rPr lang="en-US" dirty="0"/>
              <a:t>Effective 2025</a:t>
            </a:r>
          </a:p>
          <a:p>
            <a:pPr lvl="1"/>
            <a:r>
              <a:rPr lang="en-US" sz="2500" dirty="0"/>
              <a:t>Out of pocket drug costs capped at $2000 per year (Prescription Drug Supplements and Medicare Advantage Plans)</a:t>
            </a:r>
          </a:p>
        </p:txBody>
      </p:sp>
    </p:spTree>
    <p:extLst>
      <p:ext uri="{BB962C8B-B14F-4D97-AF65-F5344CB8AC3E}">
        <p14:creationId xmlns:p14="http://schemas.microsoft.com/office/powerpoint/2010/main" val="1637470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t>Option 3:  </a:t>
            </a:r>
            <a:br>
              <a:rPr lang="en-US" sz="4400" dirty="0"/>
            </a:br>
            <a:r>
              <a:rPr lang="en-US" sz="4400" dirty="0"/>
              <a:t>University Retiree Group Plans</a:t>
            </a:r>
          </a:p>
        </p:txBody>
      </p:sp>
      <p:sp>
        <p:nvSpPr>
          <p:cNvPr id="3" name="Content Placeholder 2"/>
          <p:cNvSpPr>
            <a:spLocks noGrp="1"/>
          </p:cNvSpPr>
          <p:nvPr>
            <p:ph idx="1"/>
          </p:nvPr>
        </p:nvSpPr>
        <p:spPr>
          <a:xfrm>
            <a:off x="1981201" y="1556657"/>
            <a:ext cx="7312003" cy="5083134"/>
          </a:xfrm>
        </p:spPr>
        <p:txBody>
          <a:bodyPr>
            <a:normAutofit fontScale="92500" lnSpcReduction="20000"/>
          </a:bodyPr>
          <a:lstStyle/>
          <a:p>
            <a:endParaRPr lang="en-US" sz="3600" dirty="0"/>
          </a:p>
          <a:p>
            <a:r>
              <a:rPr lang="en-US" sz="3600" dirty="0"/>
              <a:t>Employee Plans – </a:t>
            </a:r>
            <a:r>
              <a:rPr lang="en-US" sz="2600" dirty="0"/>
              <a:t>(Single Coverage Rates)</a:t>
            </a:r>
          </a:p>
          <a:p>
            <a:pPr lvl="1"/>
            <a:r>
              <a:rPr lang="en-US" sz="3000" dirty="0"/>
              <a:t>UI Choice-$1018/month - $12,216/year</a:t>
            </a:r>
          </a:p>
          <a:p>
            <a:pPr lvl="2"/>
            <a:r>
              <a:rPr lang="en-US" sz="2700" dirty="0"/>
              <a:t> ($730/month - $8,760/year if eligible)</a:t>
            </a:r>
          </a:p>
          <a:p>
            <a:pPr lvl="1"/>
            <a:r>
              <a:rPr lang="en-US" sz="3000" dirty="0"/>
              <a:t>UI Select-$916/month - $10,992 </a:t>
            </a:r>
          </a:p>
          <a:p>
            <a:pPr lvl="2"/>
            <a:r>
              <a:rPr lang="en-US" sz="2700" dirty="0"/>
              <a:t>($619/month – $7,428/year if eligible)</a:t>
            </a:r>
          </a:p>
          <a:p>
            <a:r>
              <a:rPr lang="en-US" sz="3600" dirty="0"/>
              <a:t>Health Alliance-Medicare Advantage plans (no change in 2024)</a:t>
            </a:r>
          </a:p>
          <a:p>
            <a:pPr lvl="1"/>
            <a:r>
              <a:rPr lang="en-US" sz="3000" dirty="0"/>
              <a:t>PPO-$320/month - $3,840/year</a:t>
            </a:r>
          </a:p>
          <a:p>
            <a:pPr lvl="1"/>
            <a:r>
              <a:rPr lang="en-US" sz="3000" dirty="0"/>
              <a:t>HMO-$60/month - $720/year</a:t>
            </a:r>
          </a:p>
        </p:txBody>
      </p:sp>
    </p:spTree>
    <p:extLst>
      <p:ext uri="{BB962C8B-B14F-4D97-AF65-F5344CB8AC3E}">
        <p14:creationId xmlns:p14="http://schemas.microsoft.com/office/powerpoint/2010/main" val="4346622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UI Choice/UI Select</a:t>
            </a:r>
          </a:p>
        </p:txBody>
      </p:sp>
      <p:sp>
        <p:nvSpPr>
          <p:cNvPr id="3" name="Content Placeholder 2"/>
          <p:cNvSpPr>
            <a:spLocks noGrp="1"/>
          </p:cNvSpPr>
          <p:nvPr>
            <p:ph idx="1"/>
          </p:nvPr>
        </p:nvSpPr>
        <p:spPr/>
        <p:txBody>
          <a:bodyPr>
            <a:normAutofit/>
          </a:bodyPr>
          <a:lstStyle/>
          <a:p>
            <a:pPr lvl="1"/>
            <a:r>
              <a:rPr lang="en-US" sz="2500" dirty="0"/>
              <a:t>Highest premium cost options</a:t>
            </a:r>
          </a:p>
          <a:p>
            <a:pPr lvl="1"/>
            <a:r>
              <a:rPr lang="en-US" sz="2500" dirty="0"/>
              <a:t>Benefits equivalent to that provided to current university employees</a:t>
            </a:r>
          </a:p>
          <a:p>
            <a:pPr lvl="1"/>
            <a:r>
              <a:rPr lang="en-US" sz="2500" dirty="0"/>
              <a:t>UI Choice covers any Medicare provider in US and any BC/BS providers not in Medicare</a:t>
            </a:r>
          </a:p>
          <a:p>
            <a:pPr lvl="1"/>
            <a:r>
              <a:rPr lang="en-US" sz="2500" dirty="0"/>
              <a:t>UI Select coverage does not cover non-emergency care outside of Iowa  </a:t>
            </a:r>
          </a:p>
          <a:p>
            <a:pPr lvl="1"/>
            <a:r>
              <a:rPr lang="en-US" sz="2500" dirty="0"/>
              <a:t>Includes some services not provided by traditional Medicare, e.g. annual eye exams </a:t>
            </a:r>
          </a:p>
          <a:p>
            <a:pPr lvl="1"/>
            <a:r>
              <a:rPr lang="en-US" sz="2500" dirty="0"/>
              <a:t>Expansive drug plan with out of pocket maximum per year for drugs (currently $1600) </a:t>
            </a:r>
          </a:p>
        </p:txBody>
      </p:sp>
    </p:spTree>
    <p:extLst>
      <p:ext uri="{BB962C8B-B14F-4D97-AF65-F5344CB8AC3E}">
        <p14:creationId xmlns:p14="http://schemas.microsoft.com/office/powerpoint/2010/main" val="1455189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t>Health Alliance Medicare Advantage Plans</a:t>
            </a:r>
          </a:p>
        </p:txBody>
      </p:sp>
      <p:sp>
        <p:nvSpPr>
          <p:cNvPr id="3" name="Content Placeholder 2"/>
          <p:cNvSpPr>
            <a:spLocks noGrp="1"/>
          </p:cNvSpPr>
          <p:nvPr>
            <p:ph idx="1"/>
          </p:nvPr>
        </p:nvSpPr>
        <p:spPr/>
        <p:txBody>
          <a:bodyPr>
            <a:normAutofit fontScale="70000" lnSpcReduction="20000"/>
          </a:bodyPr>
          <a:lstStyle/>
          <a:p>
            <a:r>
              <a:rPr lang="en-US" dirty="0"/>
              <a:t>All benefits managed by Health Alliance</a:t>
            </a:r>
          </a:p>
          <a:p>
            <a:r>
              <a:rPr lang="en-US" dirty="0"/>
              <a:t>Two managed care models</a:t>
            </a:r>
          </a:p>
          <a:p>
            <a:pPr lvl="1"/>
            <a:r>
              <a:rPr lang="en-US" dirty="0"/>
              <a:t>HMO-Health Maintenance Organization (in network services only) for $60/month (no premium increase)</a:t>
            </a:r>
          </a:p>
          <a:p>
            <a:pPr lvl="1"/>
            <a:r>
              <a:rPr lang="en-US" dirty="0"/>
              <a:t>PPO-Preferred Provider Organization (with out of network benefits) for $320/month (no premium increase)</a:t>
            </a:r>
          </a:p>
          <a:p>
            <a:pPr lvl="1"/>
            <a:r>
              <a:rPr lang="en-US" dirty="0"/>
              <a:t>Networks (available online) include most community primary care providers and some specialists, in addition to UI Health Care</a:t>
            </a:r>
          </a:p>
          <a:p>
            <a:pPr marL="171450" lvl="1">
              <a:spcBef>
                <a:spcPts val="750"/>
              </a:spcBef>
            </a:pPr>
            <a:r>
              <a:rPr lang="en-US" sz="2100" dirty="0"/>
              <a:t>PPO includes out of pocket maximums of $2000 for health and $1100 for prescription drugs (similar to previous UI Choice plan)</a:t>
            </a:r>
          </a:p>
          <a:p>
            <a:r>
              <a:rPr lang="en-US" dirty="0"/>
              <a:t>Prescription drug formulary is more conventional to marketplace; only preferred generics are free (formulary available online)</a:t>
            </a:r>
          </a:p>
          <a:p>
            <a:r>
              <a:rPr lang="en-US" dirty="0"/>
              <a:t>Does include wellness incentive and virtual health options</a:t>
            </a:r>
          </a:p>
          <a:p>
            <a:r>
              <a:rPr lang="en-US" dirty="0"/>
              <a:t>Some coverage of vision and hearing exams, hearing aids</a:t>
            </a:r>
          </a:p>
          <a:p>
            <a:r>
              <a:rPr lang="en-US" dirty="0"/>
              <a:t>See plan website for more information:</a:t>
            </a:r>
            <a:r>
              <a:rPr lang="en-US" dirty="0">
                <a:hlinkClick r:id="rId3"/>
              </a:rPr>
              <a:t> https://www.healthalliance.org/IA-Retirees</a:t>
            </a:r>
            <a:r>
              <a:rPr lang="en-US" dirty="0"/>
              <a:t> </a:t>
            </a:r>
          </a:p>
        </p:txBody>
      </p:sp>
    </p:spTree>
    <p:extLst>
      <p:ext uri="{BB962C8B-B14F-4D97-AF65-F5344CB8AC3E}">
        <p14:creationId xmlns:p14="http://schemas.microsoft.com/office/powerpoint/2010/main" val="36034229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University Group Requirements  </a:t>
            </a:r>
          </a:p>
        </p:txBody>
      </p:sp>
      <p:sp>
        <p:nvSpPr>
          <p:cNvPr id="3" name="Content Placeholder 2"/>
          <p:cNvSpPr>
            <a:spLocks noGrp="1"/>
          </p:cNvSpPr>
          <p:nvPr>
            <p:ph idx="1"/>
          </p:nvPr>
        </p:nvSpPr>
        <p:spPr/>
        <p:txBody>
          <a:bodyPr>
            <a:normAutofit fontScale="85000" lnSpcReduction="10000"/>
          </a:bodyPr>
          <a:lstStyle/>
          <a:p>
            <a:r>
              <a:rPr lang="en-US" dirty="0"/>
              <a:t>UI Retiree group members can elect any one of the four options each year during annual open enrollment.  </a:t>
            </a:r>
          </a:p>
          <a:p>
            <a:r>
              <a:rPr lang="en-US" dirty="0"/>
              <a:t>University contribution toward retiree insurance premium  ($288/month) only applies to UI Choice/Select for those eligible.  </a:t>
            </a:r>
          </a:p>
          <a:p>
            <a:r>
              <a:rPr lang="en-US" dirty="0"/>
              <a:t>If decide to enroll in any other Medicare/Health Insurance plan, you cannot return to four UI Retiree Group options</a:t>
            </a:r>
          </a:p>
          <a:p>
            <a:r>
              <a:rPr lang="en-US" dirty="0"/>
              <a:t>Spouse/partner can only remain in UI Retiree Group if the former university employee remains in one of the four UI Retiree group options</a:t>
            </a:r>
          </a:p>
          <a:p>
            <a:r>
              <a:rPr lang="en-US" dirty="0"/>
              <a:t>UI Retirees and spouse/partner can continue Delta Dental through UI for $46.50/mo./pp regardless of whether you continue UI Retiree group health care coverage</a:t>
            </a:r>
          </a:p>
        </p:txBody>
      </p:sp>
    </p:spTree>
    <p:extLst>
      <p:ext uri="{BB962C8B-B14F-4D97-AF65-F5344CB8AC3E}">
        <p14:creationId xmlns:p14="http://schemas.microsoft.com/office/powerpoint/2010/main" val="15058707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What factors should I consider when evaluating my options? </a:t>
            </a:r>
          </a:p>
        </p:txBody>
      </p:sp>
      <p:sp>
        <p:nvSpPr>
          <p:cNvPr id="3" name="Content Placeholder 2"/>
          <p:cNvSpPr>
            <a:spLocks noGrp="1"/>
          </p:cNvSpPr>
          <p:nvPr>
            <p:ph idx="1"/>
          </p:nvPr>
        </p:nvSpPr>
        <p:spPr/>
        <p:txBody>
          <a:bodyPr>
            <a:normAutofit lnSpcReduction="10000"/>
          </a:bodyPr>
          <a:lstStyle/>
          <a:p>
            <a:r>
              <a:rPr lang="en-US" dirty="0"/>
              <a:t>Costs, both premium and potential out of pocket costs for services used in relation to budget resources, and cash flow including ability to manage potential “risk” of unanticipated costs</a:t>
            </a:r>
          </a:p>
          <a:p>
            <a:r>
              <a:rPr lang="en-US" dirty="0"/>
              <a:t>Importance of provider choice, access and portability (all types of covered providers)</a:t>
            </a:r>
          </a:p>
          <a:p>
            <a:r>
              <a:rPr lang="en-US" dirty="0"/>
              <a:t>Your prescription drug costs and pharmacies</a:t>
            </a:r>
          </a:p>
          <a:p>
            <a:r>
              <a:rPr lang="en-US" dirty="0"/>
              <a:t>Current and anticipated health care needs, short and long term, based upon your personal health and family history</a:t>
            </a:r>
          </a:p>
          <a:p>
            <a:r>
              <a:rPr lang="en-US" dirty="0"/>
              <a:t>Best coverage for long vs. near term</a:t>
            </a:r>
          </a:p>
          <a:p>
            <a:endParaRPr lang="en-US" dirty="0"/>
          </a:p>
          <a:p>
            <a:endParaRPr lang="en-US" dirty="0"/>
          </a:p>
        </p:txBody>
      </p:sp>
    </p:spTree>
    <p:extLst>
      <p:ext uri="{BB962C8B-B14F-4D97-AF65-F5344CB8AC3E}">
        <p14:creationId xmlns:p14="http://schemas.microsoft.com/office/powerpoint/2010/main" val="34931732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I choose? UI Options</a:t>
            </a:r>
          </a:p>
        </p:txBody>
      </p:sp>
      <p:sp>
        <p:nvSpPr>
          <p:cNvPr id="3" name="Content Placeholder 2"/>
          <p:cNvSpPr>
            <a:spLocks noGrp="1"/>
          </p:cNvSpPr>
          <p:nvPr>
            <p:ph idx="1"/>
          </p:nvPr>
        </p:nvSpPr>
        <p:spPr/>
        <p:txBody>
          <a:bodyPr>
            <a:normAutofit fontScale="77500" lnSpcReduction="20000"/>
          </a:bodyPr>
          <a:lstStyle/>
          <a:p>
            <a:r>
              <a:rPr lang="en-US" dirty="0"/>
              <a:t>UI Choice</a:t>
            </a:r>
          </a:p>
          <a:p>
            <a:pPr lvl="1"/>
            <a:r>
              <a:rPr lang="en-US" dirty="0"/>
              <a:t>“Best coverage money can buy”, but at high premium cost</a:t>
            </a:r>
          </a:p>
          <a:p>
            <a:pPr lvl="1"/>
            <a:r>
              <a:rPr lang="en-US" dirty="0"/>
              <a:t>Coverage with providers throughout United States, including Blue Cross providers not participating in Medicare</a:t>
            </a:r>
          </a:p>
          <a:p>
            <a:pPr lvl="1"/>
            <a:r>
              <a:rPr lang="en-US" dirty="0"/>
              <a:t>Includes benefits not offered by traditional Medicare</a:t>
            </a:r>
          </a:p>
          <a:p>
            <a:pPr lvl="1"/>
            <a:r>
              <a:rPr lang="en-US" dirty="0"/>
              <a:t>Covers medications not covered by other drug plans</a:t>
            </a:r>
          </a:p>
          <a:p>
            <a:r>
              <a:rPr lang="en-US" dirty="0"/>
              <a:t>Health Alliance PPO</a:t>
            </a:r>
          </a:p>
          <a:p>
            <a:pPr lvl="1"/>
            <a:r>
              <a:rPr lang="en-US" dirty="0"/>
              <a:t>Retains out of pocket maximums for both healthcare ($1700/yr) and prescription drugs covered ($1100/yr)</a:t>
            </a:r>
          </a:p>
          <a:p>
            <a:pPr lvl="1"/>
            <a:r>
              <a:rPr lang="en-US" dirty="0"/>
              <a:t>Retains ability to switch to another UI insurance plan during annual open enrollment</a:t>
            </a:r>
          </a:p>
          <a:p>
            <a:r>
              <a:rPr lang="en-US" dirty="0"/>
              <a:t>Health Alliance HMO</a:t>
            </a:r>
          </a:p>
          <a:p>
            <a:pPr lvl="1"/>
            <a:r>
              <a:rPr lang="en-US" dirty="0"/>
              <a:t>Low premium rate ($60/mo)</a:t>
            </a:r>
          </a:p>
          <a:p>
            <a:pPr lvl="1"/>
            <a:r>
              <a:rPr lang="en-US" dirty="0"/>
              <a:t>$4000 out of pocket maximum for health only; no maximum for prescription drugs</a:t>
            </a:r>
          </a:p>
          <a:p>
            <a:pPr lvl="1"/>
            <a:r>
              <a:rPr lang="en-US" dirty="0"/>
              <a:t>Retains ability to switch to another UI plan during open enrollment</a:t>
            </a:r>
          </a:p>
        </p:txBody>
      </p:sp>
    </p:spTree>
    <p:extLst>
      <p:ext uri="{BB962C8B-B14F-4D97-AF65-F5344CB8AC3E}">
        <p14:creationId xmlns:p14="http://schemas.microsoft.com/office/powerpoint/2010/main" val="8765931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I Choose? Outside UI Retiree Group</a:t>
            </a:r>
          </a:p>
        </p:txBody>
      </p:sp>
      <p:sp>
        <p:nvSpPr>
          <p:cNvPr id="3" name="Content Placeholder 2"/>
          <p:cNvSpPr>
            <a:spLocks noGrp="1"/>
          </p:cNvSpPr>
          <p:nvPr>
            <p:ph idx="1"/>
          </p:nvPr>
        </p:nvSpPr>
        <p:spPr/>
        <p:txBody>
          <a:bodyPr/>
          <a:lstStyle/>
          <a:p>
            <a:r>
              <a:rPr lang="en-US" dirty="0"/>
              <a:t>Multiple coverage options available at less cost than UI plans</a:t>
            </a:r>
          </a:p>
          <a:p>
            <a:r>
              <a:rPr lang="en-US" dirty="0"/>
              <a:t>Weigh the differences between traditional and Medicare Advantage options;  insurance vs. out of pocket costs</a:t>
            </a:r>
          </a:p>
          <a:p>
            <a:r>
              <a:rPr lang="en-US" dirty="0"/>
              <a:t>Ability to pay: regular premiums vs. unanticipated expenses</a:t>
            </a:r>
          </a:p>
          <a:p>
            <a:r>
              <a:rPr lang="en-US" dirty="0"/>
              <a:t>Importance of provider choice vs. network requirements</a:t>
            </a:r>
          </a:p>
          <a:p>
            <a:r>
              <a:rPr lang="en-US" dirty="0"/>
              <a:t>Relative coverage and costs for prescription drugs</a:t>
            </a:r>
          </a:p>
          <a:p>
            <a:r>
              <a:rPr lang="en-US" dirty="0"/>
              <a:t>The importance/value of extra Medicare Advantage benefits</a:t>
            </a:r>
          </a:p>
          <a:p>
            <a:r>
              <a:rPr lang="en-US" dirty="0"/>
              <a:t>Your current and anticipated health needs over time</a:t>
            </a:r>
          </a:p>
          <a:p>
            <a:endParaRPr lang="en-US" dirty="0"/>
          </a:p>
        </p:txBody>
      </p:sp>
    </p:spTree>
    <p:extLst>
      <p:ext uri="{BB962C8B-B14F-4D97-AF65-F5344CB8AC3E}">
        <p14:creationId xmlns:p14="http://schemas.microsoft.com/office/powerpoint/2010/main" val="10665186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Summary Observations</a:t>
            </a:r>
          </a:p>
        </p:txBody>
      </p:sp>
      <p:sp>
        <p:nvSpPr>
          <p:cNvPr id="3" name="Content Placeholder 2"/>
          <p:cNvSpPr>
            <a:spLocks noGrp="1"/>
          </p:cNvSpPr>
          <p:nvPr>
            <p:ph idx="1"/>
          </p:nvPr>
        </p:nvSpPr>
        <p:spPr/>
        <p:txBody>
          <a:bodyPr>
            <a:normAutofit fontScale="77500" lnSpcReduction="20000"/>
          </a:bodyPr>
          <a:lstStyle/>
          <a:p>
            <a:r>
              <a:rPr lang="en-US" dirty="0"/>
              <a:t>Escalation in cost of UI Choice/Select increases your opportunity for cost savings with other Medicare options</a:t>
            </a:r>
          </a:p>
          <a:p>
            <a:r>
              <a:rPr lang="en-US" dirty="0"/>
              <a:t>First alternative to UI Choice at a lower cost may be Health Alliance PPO at $320/month with lowest out of pocket maximums (financial risk), and ability to return next year</a:t>
            </a:r>
          </a:p>
          <a:p>
            <a:r>
              <a:rPr lang="en-US" dirty="0"/>
              <a:t>Access to a traditional Medigap supplement may be more limited when subject to medical underwriting after the first 6 months of Part B coverage, although United Healthcare option may be available </a:t>
            </a:r>
          </a:p>
          <a:p>
            <a:r>
              <a:rPr lang="en-US" dirty="0"/>
              <a:t>Depending upon the medications used, moving from UI Choice/Select to a more conventional drug plan may result in a short-term increase in drug costs; however, probably less than premium saved; also capped at $2,000 in 2025.   </a:t>
            </a:r>
          </a:p>
          <a:p>
            <a:r>
              <a:rPr lang="en-US" dirty="0"/>
              <a:t>Ability to enroll in or change Medicare Advantage plans is available annually</a:t>
            </a:r>
          </a:p>
          <a:p>
            <a:endParaRPr lang="en-US" dirty="0"/>
          </a:p>
        </p:txBody>
      </p:sp>
    </p:spTree>
    <p:extLst>
      <p:ext uri="{BB962C8B-B14F-4D97-AF65-F5344CB8AC3E}">
        <p14:creationId xmlns:p14="http://schemas.microsoft.com/office/powerpoint/2010/main" val="20592756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Individual SHIIP Counseling </a:t>
            </a:r>
          </a:p>
        </p:txBody>
      </p:sp>
      <p:sp>
        <p:nvSpPr>
          <p:cNvPr id="3" name="Content Placeholder 2"/>
          <p:cNvSpPr>
            <a:spLocks noGrp="1"/>
          </p:cNvSpPr>
          <p:nvPr>
            <p:ph idx="1"/>
          </p:nvPr>
        </p:nvSpPr>
        <p:spPr/>
        <p:txBody>
          <a:bodyPr>
            <a:noAutofit/>
          </a:bodyPr>
          <a:lstStyle/>
          <a:p>
            <a:r>
              <a:rPr lang="en-US" sz="2400" dirty="0"/>
              <a:t>Available locally through the Iowa City Senior Center</a:t>
            </a:r>
          </a:p>
          <a:p>
            <a:r>
              <a:rPr lang="en-US" sz="2400" dirty="0"/>
              <a:t>Appointments available at the downtown Senior Center, Mercer Park Recreation Center, North Liberty Library, by Zoom</a:t>
            </a:r>
          </a:p>
          <a:p>
            <a:r>
              <a:rPr lang="en-US" sz="2400" dirty="0"/>
              <a:t>Schedule on line at:</a:t>
            </a:r>
          </a:p>
          <a:p>
            <a:pPr lvl="1"/>
            <a:r>
              <a:rPr lang="en-US" sz="2000" dirty="0">
                <a:hlinkClick r:id="rId3"/>
              </a:rPr>
              <a:t>https://www.icgov.org/city-government/departments-and-divisions/senior-center/shiip-information</a:t>
            </a:r>
            <a:r>
              <a:rPr lang="en-US" sz="2000" dirty="0"/>
              <a:t> </a:t>
            </a:r>
          </a:p>
          <a:p>
            <a:pPr lvl="1"/>
            <a:r>
              <a:rPr lang="en-US" sz="2000" dirty="0"/>
              <a:t>Or call 319-356-5220</a:t>
            </a:r>
          </a:p>
          <a:p>
            <a:r>
              <a:rPr lang="en-US" sz="2400" dirty="0"/>
              <a:t>“Welcome to Medicare” presentations offered monthly throughout the year</a:t>
            </a:r>
          </a:p>
        </p:txBody>
      </p:sp>
    </p:spTree>
    <p:extLst>
      <p:ext uri="{BB962C8B-B14F-4D97-AF65-F5344CB8AC3E}">
        <p14:creationId xmlns:p14="http://schemas.microsoft.com/office/powerpoint/2010/main" val="2173974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36F702-10A0-6A43-AC03-54B0B945CFC8}"/>
              </a:ext>
            </a:extLst>
          </p:cNvPr>
          <p:cNvSpPr>
            <a:spLocks noGrp="1"/>
          </p:cNvSpPr>
          <p:nvPr>
            <p:ph type="ctrTitle"/>
          </p:nvPr>
        </p:nvSpPr>
        <p:spPr/>
        <p:txBody>
          <a:bodyPr>
            <a:normAutofit/>
          </a:bodyPr>
          <a:lstStyle/>
          <a:p>
            <a:r>
              <a:rPr lang="en-US" dirty="0"/>
              <a:t>2024 Changes</a:t>
            </a:r>
          </a:p>
        </p:txBody>
      </p:sp>
      <p:sp>
        <p:nvSpPr>
          <p:cNvPr id="5" name="Subtitle 4">
            <a:extLst>
              <a:ext uri="{FF2B5EF4-FFF2-40B4-BE49-F238E27FC236}">
                <a16:creationId xmlns:a16="http://schemas.microsoft.com/office/drawing/2014/main" id="{1295D826-CAC7-9540-8C66-11D2CB18B2AD}"/>
              </a:ext>
            </a:extLst>
          </p:cNvPr>
          <p:cNvSpPr>
            <a:spLocks noGrp="1"/>
          </p:cNvSpPr>
          <p:nvPr>
            <p:ph type="subTitle" idx="1"/>
          </p:nvPr>
        </p:nvSpPr>
        <p:spPr/>
        <p:txBody>
          <a:bodyPr>
            <a:normAutofit fontScale="92500" lnSpcReduction="10000"/>
          </a:bodyPr>
          <a:lstStyle/>
          <a:p>
            <a:r>
              <a:rPr lang="en-US" dirty="0"/>
              <a:t>University of Iowa Plans</a:t>
            </a:r>
          </a:p>
        </p:txBody>
      </p:sp>
    </p:spTree>
    <p:extLst>
      <p:ext uri="{BB962C8B-B14F-4D97-AF65-F5344CB8AC3E}">
        <p14:creationId xmlns:p14="http://schemas.microsoft.com/office/powerpoint/2010/main" val="1705609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1523999" y="304530"/>
            <a:ext cx="9144000" cy="685800"/>
          </a:xfrm>
        </p:spPr>
        <p:txBody>
          <a:bodyPr vert="horz" lIns="82058" tIns="41029" rIns="82058" bIns="41029" rtlCol="0" anchor="t">
            <a:normAutofit/>
          </a:bodyPr>
          <a:lstStyle/>
          <a:p>
            <a:pPr algn="ctr" eaLnBrk="1" hangingPunct="1"/>
            <a:r>
              <a:rPr lang="en-US" altLang="en-US" sz="4400" dirty="0"/>
              <a:t> Protect Yourself &amp; Medicare</a:t>
            </a:r>
          </a:p>
        </p:txBody>
      </p:sp>
      <p:sp>
        <p:nvSpPr>
          <p:cNvPr id="148483" name="Rectangle 3"/>
          <p:cNvSpPr>
            <a:spLocks noGrp="1" noChangeArrowheads="1"/>
          </p:cNvSpPr>
          <p:nvPr>
            <p:ph idx="1"/>
          </p:nvPr>
        </p:nvSpPr>
        <p:spPr>
          <a:xfrm>
            <a:off x="1709738" y="1173077"/>
            <a:ext cx="8772525" cy="4581337"/>
          </a:xfrm>
        </p:spPr>
        <p:txBody>
          <a:bodyPr vert="horz" lIns="82058" tIns="41029" rIns="82058" bIns="41029" rtlCol="0">
            <a:normAutofit fontScale="85000" lnSpcReduction="20000"/>
          </a:bodyPr>
          <a:lstStyle/>
          <a:p>
            <a:pPr>
              <a:buNone/>
            </a:pPr>
            <a:r>
              <a:rPr lang="en-US" altLang="en-US" dirty="0">
                <a:latin typeface="Arial Black" pitchFamily="34" charset="0"/>
              </a:rPr>
              <a:t>   </a:t>
            </a:r>
          </a:p>
          <a:p>
            <a:pPr algn="ctr">
              <a:buNone/>
            </a:pPr>
            <a:r>
              <a:rPr lang="en-US" altLang="en-US" u="sng" dirty="0">
                <a:latin typeface="Arial Black" pitchFamily="34" charset="0"/>
              </a:rPr>
              <a:t>SMP: Senior Medicare Patrol</a:t>
            </a:r>
          </a:p>
          <a:p>
            <a:pPr>
              <a:buNone/>
            </a:pPr>
            <a:endParaRPr lang="en-US" altLang="en-US" dirty="0">
              <a:latin typeface="Arial Black" pitchFamily="34" charset="0"/>
            </a:endParaRPr>
          </a:p>
          <a:p>
            <a:pPr>
              <a:buNone/>
            </a:pPr>
            <a:r>
              <a:rPr lang="en-US" altLang="en-US" dirty="0">
                <a:latin typeface="Arial Black" pitchFamily="34" charset="0"/>
              </a:rPr>
              <a:t>	PROTECT– </a:t>
            </a:r>
            <a:r>
              <a:rPr lang="en-US" altLang="en-US" sz="2000" dirty="0"/>
              <a:t>Protect your personal information.</a:t>
            </a:r>
            <a:r>
              <a:rPr lang="en-US" sz="2000" dirty="0"/>
              <a:t> Treat your Medicare and Social Security numbers like your credit cards. Never give these numbers to a stranger.</a:t>
            </a:r>
          </a:p>
          <a:p>
            <a:pPr>
              <a:buNone/>
            </a:pPr>
            <a:endParaRPr lang="en-US" altLang="en-US" sz="2000" dirty="0"/>
          </a:p>
          <a:p>
            <a:pPr>
              <a:buNone/>
            </a:pPr>
            <a:r>
              <a:rPr lang="en-US" altLang="en-US" sz="2000" dirty="0">
                <a:latin typeface="Arial Black" pitchFamily="34" charset="0"/>
              </a:rPr>
              <a:t>	</a:t>
            </a:r>
            <a:r>
              <a:rPr lang="en-US" altLang="en-US" dirty="0">
                <a:latin typeface="Arial Black" pitchFamily="34" charset="0"/>
              </a:rPr>
              <a:t>DETECT--</a:t>
            </a:r>
            <a:r>
              <a:rPr lang="en-US" sz="1600" dirty="0"/>
              <a:t> </a:t>
            </a:r>
            <a:r>
              <a:rPr lang="en-US" sz="2000" dirty="0"/>
              <a:t>Review your Medicare statements for mistakes by comparing them to your personal records.</a:t>
            </a:r>
          </a:p>
          <a:p>
            <a:pPr>
              <a:buNone/>
            </a:pPr>
            <a:endParaRPr lang="en-US" altLang="en-US" sz="2000" dirty="0">
              <a:latin typeface="Arial Black" pitchFamily="34" charset="0"/>
            </a:endParaRPr>
          </a:p>
          <a:p>
            <a:pPr>
              <a:buNone/>
            </a:pPr>
            <a:r>
              <a:rPr lang="en-US" altLang="en-US" sz="2000" dirty="0">
                <a:latin typeface="Arial Black" pitchFamily="34" charset="0"/>
              </a:rPr>
              <a:t>	</a:t>
            </a:r>
            <a:r>
              <a:rPr lang="en-US" altLang="en-US" dirty="0">
                <a:latin typeface="Arial Black" pitchFamily="34" charset="0"/>
              </a:rPr>
              <a:t>REPORT--</a:t>
            </a:r>
            <a:r>
              <a:rPr lang="en-US" altLang="en-US" sz="2000" dirty="0"/>
              <a:t>If you think you have been a target of fraud, report it</a:t>
            </a:r>
          </a:p>
          <a:p>
            <a:pPr lvl="1" eaLnBrk="1" hangingPunct="1">
              <a:buClrTx/>
              <a:buNone/>
            </a:pPr>
            <a:endParaRPr lang="en-US" altLang="en-US" sz="2800" dirty="0"/>
          </a:p>
          <a:p>
            <a:pPr lvl="1" algn="ctr" eaLnBrk="1" hangingPunct="1">
              <a:buClrTx/>
              <a:buNone/>
            </a:pPr>
            <a:r>
              <a:rPr lang="en-US" altLang="en-US" sz="2800" dirty="0">
                <a:latin typeface="Arial Black" pitchFamily="34" charset="0"/>
              </a:rPr>
              <a:t>800-351-4664 or your local SHIIP/ SMP</a:t>
            </a:r>
          </a:p>
          <a:p>
            <a:pPr lvl="1" eaLnBrk="1" hangingPunct="1">
              <a:buClrTx/>
              <a:buNone/>
            </a:pPr>
            <a:endParaRPr lang="en-US" altLang="en-US" sz="2800" dirty="0"/>
          </a:p>
        </p:txBody>
      </p:sp>
    </p:spTree>
    <p:custDataLst>
      <p:tags r:id="rId1"/>
    </p:custDataLst>
    <p:extLst>
      <p:ext uri="{BB962C8B-B14F-4D97-AF65-F5344CB8AC3E}">
        <p14:creationId xmlns:p14="http://schemas.microsoft.com/office/powerpoint/2010/main" val="35803148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Frauds…</a:t>
            </a:r>
          </a:p>
        </p:txBody>
      </p:sp>
      <p:sp>
        <p:nvSpPr>
          <p:cNvPr id="3" name="Content Placeholder 2"/>
          <p:cNvSpPr>
            <a:spLocks noGrp="1"/>
          </p:cNvSpPr>
          <p:nvPr>
            <p:ph idx="1"/>
          </p:nvPr>
        </p:nvSpPr>
        <p:spPr/>
        <p:txBody>
          <a:bodyPr>
            <a:normAutofit fontScale="92500" lnSpcReduction="20000"/>
          </a:bodyPr>
          <a:lstStyle/>
          <a:p>
            <a:r>
              <a:rPr lang="en-US" dirty="0"/>
              <a:t>See latest advisories at Iowa SHIIP website:</a:t>
            </a:r>
          </a:p>
          <a:p>
            <a:pPr lvl="1"/>
            <a:r>
              <a:rPr lang="en-US" dirty="0">
                <a:hlinkClick r:id="rId3"/>
              </a:rPr>
              <a:t>https://shiip.iowa.gov/prevent-fraud/medicare-fraud-spotlight</a:t>
            </a:r>
            <a:endParaRPr lang="en-US" dirty="0"/>
          </a:p>
          <a:p>
            <a:pPr marL="342900" lvl="1" indent="0">
              <a:buNone/>
            </a:pPr>
            <a:endParaRPr lang="en-US" dirty="0"/>
          </a:p>
          <a:p>
            <a:endParaRPr lang="en-US" dirty="0"/>
          </a:p>
          <a:p>
            <a:r>
              <a:rPr lang="en-US" dirty="0"/>
              <a:t>Some of the most common types of fraud reports SHIIP–SMP has received include:</a:t>
            </a:r>
          </a:p>
          <a:p>
            <a:pPr lvl="1"/>
            <a:r>
              <a:rPr lang="en-US" dirty="0"/>
              <a:t>Coronavirus (COVID-19) Fraud and Scams</a:t>
            </a:r>
          </a:p>
          <a:p>
            <a:pPr lvl="1"/>
            <a:r>
              <a:rPr lang="en-US" dirty="0"/>
              <a:t>Insurance Marketing Scams</a:t>
            </a:r>
          </a:p>
          <a:p>
            <a:pPr lvl="1"/>
            <a:r>
              <a:rPr lang="en-US" dirty="0"/>
              <a:t>Genetic Testing Scam</a:t>
            </a:r>
          </a:p>
          <a:p>
            <a:pPr lvl="1"/>
            <a:r>
              <a:rPr lang="en-US" dirty="0"/>
              <a:t>Medical Equipment Scam</a:t>
            </a:r>
          </a:p>
          <a:p>
            <a:pPr lvl="1"/>
            <a:r>
              <a:rPr lang="en-US" dirty="0"/>
              <a:t>Medicare Card Scam</a:t>
            </a:r>
          </a:p>
          <a:p>
            <a:pPr lvl="1"/>
            <a:r>
              <a:rPr lang="en-US" dirty="0"/>
              <a:t>Social Security Suspension Scams</a:t>
            </a:r>
          </a:p>
        </p:txBody>
      </p:sp>
    </p:spTree>
    <p:extLst>
      <p:ext uri="{BB962C8B-B14F-4D97-AF65-F5344CB8AC3E}">
        <p14:creationId xmlns:p14="http://schemas.microsoft.com/office/powerpoint/2010/main" val="36367893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6E59A-E2F1-3C4D-878F-97B4F757F6EE}"/>
              </a:ext>
            </a:extLst>
          </p:cNvPr>
          <p:cNvSpPr>
            <a:spLocks noGrp="1"/>
          </p:cNvSpPr>
          <p:nvPr>
            <p:ph type="title"/>
          </p:nvPr>
        </p:nvSpPr>
        <p:spPr>
          <a:xfrm>
            <a:off x="4625548" y="1733918"/>
            <a:ext cx="4470400" cy="2845404"/>
          </a:xfrm>
        </p:spPr>
        <p:txBody>
          <a:bodyPr>
            <a:normAutofit/>
          </a:bodyPr>
          <a:lstStyle/>
          <a:p>
            <a:r>
              <a:rPr lang="en-US" sz="5000" dirty="0"/>
              <a:t>Thank you</a:t>
            </a:r>
            <a:br>
              <a:rPr lang="en-US" sz="5000" dirty="0"/>
            </a:br>
            <a:br>
              <a:rPr lang="en-US" sz="5000" dirty="0"/>
            </a:br>
            <a:r>
              <a:rPr lang="en-US" sz="2800" dirty="0"/>
              <a:t>Be sure to utilize the list of resources available!</a:t>
            </a:r>
          </a:p>
        </p:txBody>
      </p:sp>
    </p:spTree>
    <p:custDataLst>
      <p:tags r:id="rId1"/>
    </p:custDataLst>
    <p:extLst>
      <p:ext uri="{BB962C8B-B14F-4D97-AF65-F5344CB8AC3E}">
        <p14:creationId xmlns:p14="http://schemas.microsoft.com/office/powerpoint/2010/main" val="1220493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D3825D0-677B-4245-A411-03E055D05134}"/>
              </a:ext>
            </a:extLst>
          </p:cNvPr>
          <p:cNvSpPr>
            <a:spLocks noGrp="1"/>
          </p:cNvSpPr>
          <p:nvPr>
            <p:ph type="title"/>
          </p:nvPr>
        </p:nvSpPr>
        <p:spPr>
          <a:xfrm>
            <a:off x="396573" y="320675"/>
            <a:ext cx="11407487" cy="1325563"/>
          </a:xfrm>
        </p:spPr>
        <p:txBody>
          <a:bodyPr>
            <a:normAutofit/>
          </a:bodyPr>
          <a:lstStyle/>
          <a:p>
            <a:r>
              <a:rPr lang="en-US" sz="5400" dirty="0"/>
              <a:t>2024 Changes</a:t>
            </a:r>
          </a:p>
        </p:txBody>
      </p:sp>
      <p:sp>
        <p:nvSpPr>
          <p:cNvPr id="27" name="Rectangle 26">
            <a:extLst>
              <a:ext uri="{FF2B5EF4-FFF2-40B4-BE49-F238E27FC236}">
                <a16:creationId xmlns:a16="http://schemas.microsoft.com/office/drawing/2014/main" id="{37E32B78-23DD-4E77-8B9C-7779E3BF2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2CFA9292-CE58-5E47-83D1-5411D80290FD}"/>
              </a:ext>
            </a:extLst>
          </p:cNvPr>
          <p:cNvSpPr>
            <a:spLocks noGrp="1"/>
          </p:cNvSpPr>
          <p:nvPr>
            <p:ph type="ftr" sz="quarter" idx="3"/>
          </p:nvPr>
        </p:nvSpPr>
        <p:spPr>
          <a:xfrm>
            <a:off x="2626360" y="6413500"/>
            <a:ext cx="4114800" cy="365125"/>
          </a:xfrm>
        </p:spPr>
        <p:txBody>
          <a:bodyPr>
            <a:normAutofit/>
          </a:bodyPr>
          <a:lstStyle/>
          <a:p>
            <a:pPr>
              <a:spcAft>
                <a:spcPts val="600"/>
              </a:spcAft>
            </a:pPr>
            <a:r>
              <a:rPr lang="en-US" dirty="0"/>
              <a:t>University Benefits Office</a:t>
            </a:r>
          </a:p>
        </p:txBody>
      </p:sp>
      <p:graphicFrame>
        <p:nvGraphicFramePr>
          <p:cNvPr id="23" name="Content Placeholder 20">
            <a:extLst>
              <a:ext uri="{FF2B5EF4-FFF2-40B4-BE49-F238E27FC236}">
                <a16:creationId xmlns:a16="http://schemas.microsoft.com/office/drawing/2014/main" id="{31654044-97F2-4340-BB4F-A6F602F52456}"/>
              </a:ext>
            </a:extLst>
          </p:cNvPr>
          <p:cNvGraphicFramePr>
            <a:graphicFrameLocks noGrp="1"/>
          </p:cNvGraphicFramePr>
          <p:nvPr>
            <p:ph idx="1"/>
            <p:extLst>
              <p:ext uri="{D42A27DB-BD31-4B8C-83A1-F6EECF244321}">
                <p14:modId xmlns:p14="http://schemas.microsoft.com/office/powerpoint/2010/main" val="3208176"/>
              </p:ext>
            </p:extLst>
          </p:nvPr>
        </p:nvGraphicFramePr>
        <p:xfrm>
          <a:off x="396573" y="1233996"/>
          <a:ext cx="11398854" cy="4847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7910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36F702-10A0-6A43-AC03-54B0B945CFC8}"/>
              </a:ext>
            </a:extLst>
          </p:cNvPr>
          <p:cNvSpPr>
            <a:spLocks noGrp="1"/>
          </p:cNvSpPr>
          <p:nvPr>
            <p:ph type="ctrTitle"/>
          </p:nvPr>
        </p:nvSpPr>
        <p:spPr/>
        <p:txBody>
          <a:bodyPr>
            <a:normAutofit/>
          </a:bodyPr>
          <a:lstStyle/>
          <a:p>
            <a:r>
              <a:rPr lang="en-US" dirty="0"/>
              <a:t>Making Changes </a:t>
            </a:r>
          </a:p>
        </p:txBody>
      </p:sp>
      <p:sp>
        <p:nvSpPr>
          <p:cNvPr id="5" name="Subtitle 4">
            <a:extLst>
              <a:ext uri="{FF2B5EF4-FFF2-40B4-BE49-F238E27FC236}">
                <a16:creationId xmlns:a16="http://schemas.microsoft.com/office/drawing/2014/main" id="{1295D826-CAC7-9540-8C66-11D2CB18B2AD}"/>
              </a:ext>
            </a:extLst>
          </p:cNvPr>
          <p:cNvSpPr>
            <a:spLocks noGrp="1"/>
          </p:cNvSpPr>
          <p:nvPr>
            <p:ph type="subTitle" idx="1"/>
          </p:nvPr>
        </p:nvSpPr>
        <p:spPr/>
        <p:txBody>
          <a:bodyPr>
            <a:normAutofit fontScale="92500" lnSpcReduction="10000"/>
          </a:bodyPr>
          <a:lstStyle/>
          <a:p>
            <a:r>
              <a:rPr lang="en-US" dirty="0"/>
              <a:t>Instructions on what to do next for your 2024 benefits</a:t>
            </a:r>
          </a:p>
        </p:txBody>
      </p:sp>
    </p:spTree>
    <p:extLst>
      <p:ext uri="{BB962C8B-B14F-4D97-AF65-F5344CB8AC3E}">
        <p14:creationId xmlns:p14="http://schemas.microsoft.com/office/powerpoint/2010/main" val="3629799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12336-190E-4E79-B714-019BEAAF5F34}"/>
              </a:ext>
            </a:extLst>
          </p:cNvPr>
          <p:cNvSpPr>
            <a:spLocks noGrp="1"/>
          </p:cNvSpPr>
          <p:nvPr>
            <p:ph type="title"/>
          </p:nvPr>
        </p:nvSpPr>
        <p:spPr/>
        <p:txBody>
          <a:bodyPr/>
          <a:lstStyle/>
          <a:p>
            <a:r>
              <a:rPr lang="en-US" dirty="0"/>
              <a:t>Your Next Steps</a:t>
            </a:r>
          </a:p>
        </p:txBody>
      </p:sp>
      <p:graphicFrame>
        <p:nvGraphicFramePr>
          <p:cNvPr id="6" name="Content Placeholder 2">
            <a:extLst>
              <a:ext uri="{FF2B5EF4-FFF2-40B4-BE49-F238E27FC236}">
                <a16:creationId xmlns:a16="http://schemas.microsoft.com/office/drawing/2014/main" id="{FB1EDAA2-4865-4D62-9AA6-220E79462C43}"/>
              </a:ext>
            </a:extLst>
          </p:cNvPr>
          <p:cNvGraphicFramePr>
            <a:graphicFrameLocks noGrp="1"/>
          </p:cNvGraphicFramePr>
          <p:nvPr>
            <p:ph idx="1"/>
            <p:extLst>
              <p:ext uri="{D42A27DB-BD31-4B8C-83A1-F6EECF244321}">
                <p14:modId xmlns:p14="http://schemas.microsoft.com/office/powerpoint/2010/main" val="1197185433"/>
              </p:ext>
            </p:extLst>
          </p:nvPr>
        </p:nvGraphicFramePr>
        <p:xfrm>
          <a:off x="838200" y="1987101"/>
          <a:ext cx="10515600" cy="401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A5F463BD-9DFE-4982-B85A-C966B9E7BBD8}"/>
              </a:ext>
            </a:extLst>
          </p:cNvPr>
          <p:cNvSpPr>
            <a:spLocks noGrp="1"/>
          </p:cNvSpPr>
          <p:nvPr>
            <p:ph type="ftr" sz="quarter" idx="3"/>
          </p:nvPr>
        </p:nvSpPr>
        <p:spPr/>
        <p:txBody>
          <a:bodyPr/>
          <a:lstStyle/>
          <a:p>
            <a:r>
              <a:rPr lang="en-US" dirty="0"/>
              <a:t>University Benefits  Office</a:t>
            </a:r>
          </a:p>
        </p:txBody>
      </p:sp>
    </p:spTree>
    <p:extLst>
      <p:ext uri="{BB962C8B-B14F-4D97-AF65-F5344CB8AC3E}">
        <p14:creationId xmlns:p14="http://schemas.microsoft.com/office/powerpoint/2010/main" val="318355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1712336-190E-4E79-B714-019BEAAF5F34}"/>
              </a:ext>
            </a:extLst>
          </p:cNvPr>
          <p:cNvSpPr>
            <a:spLocks noGrp="1"/>
          </p:cNvSpPr>
          <p:nvPr>
            <p:ph type="title"/>
          </p:nvPr>
        </p:nvSpPr>
        <p:spPr>
          <a:xfrm>
            <a:off x="301095" y="2641283"/>
            <a:ext cx="3197013" cy="2743200"/>
          </a:xfrm>
        </p:spPr>
        <p:txBody>
          <a:bodyPr anchor="t">
            <a:normAutofit/>
          </a:bodyPr>
          <a:lstStyle/>
          <a:p>
            <a:pPr algn="ctr"/>
            <a:r>
              <a:rPr lang="en-US" sz="3700" dirty="0"/>
              <a:t>If you </a:t>
            </a:r>
            <a:br>
              <a:rPr lang="en-US" sz="3700" dirty="0"/>
            </a:br>
            <a:r>
              <a:rPr lang="en-US" sz="3700" dirty="0"/>
              <a:t>wish to make changes for 2024</a:t>
            </a:r>
          </a:p>
        </p:txBody>
      </p:sp>
      <p:sp>
        <p:nvSpPr>
          <p:cNvPr id="3" name="Content Placeholder 2">
            <a:extLst>
              <a:ext uri="{FF2B5EF4-FFF2-40B4-BE49-F238E27FC236}">
                <a16:creationId xmlns:a16="http://schemas.microsoft.com/office/drawing/2014/main" id="{F21281B0-FCCA-4CF2-BFAE-B272E942F826}"/>
              </a:ext>
            </a:extLst>
          </p:cNvPr>
          <p:cNvSpPr>
            <a:spLocks noGrp="1"/>
          </p:cNvSpPr>
          <p:nvPr>
            <p:ph idx="1"/>
          </p:nvPr>
        </p:nvSpPr>
        <p:spPr>
          <a:xfrm>
            <a:off x="4394965" y="641615"/>
            <a:ext cx="7289799" cy="5533496"/>
          </a:xfrm>
        </p:spPr>
        <p:txBody>
          <a:bodyPr anchor="ctr">
            <a:normAutofit/>
          </a:bodyPr>
          <a:lstStyle/>
          <a:p>
            <a:pPr marL="0" indent="0">
              <a:buNone/>
            </a:pPr>
            <a:r>
              <a:rPr lang="en-US" b="1" dirty="0"/>
              <a:t>You can:</a:t>
            </a:r>
          </a:p>
          <a:p>
            <a:pPr>
              <a:buFont typeface="Arial" panose="020B0604020202020204" pitchFamily="34" charset="0"/>
              <a:buChar char="•"/>
            </a:pPr>
            <a:r>
              <a:rPr lang="en-US" sz="2000" b="1" dirty="0"/>
              <a:t>Cancel</a:t>
            </a:r>
            <a:r>
              <a:rPr lang="en-US" sz="2000" dirty="0"/>
              <a:t> UI Coverage – Health, Dental or Both     </a:t>
            </a:r>
          </a:p>
          <a:p>
            <a:pPr>
              <a:buFont typeface="Arial" panose="020B0604020202020204" pitchFamily="34" charset="0"/>
              <a:buChar char="•"/>
            </a:pPr>
            <a:r>
              <a:rPr lang="en-US" sz="2000" b="1" dirty="0"/>
              <a:t>Switch</a:t>
            </a:r>
            <a:r>
              <a:rPr lang="en-US" sz="2000" dirty="0"/>
              <a:t> between </a:t>
            </a:r>
            <a:r>
              <a:rPr lang="en-US" sz="2000" dirty="0" err="1"/>
              <a:t>UIChoice</a:t>
            </a:r>
            <a:r>
              <a:rPr lang="en-US" sz="2000" dirty="0"/>
              <a:t> and </a:t>
            </a:r>
            <a:r>
              <a:rPr lang="en-US" sz="2000" dirty="0" err="1"/>
              <a:t>UISelect</a:t>
            </a:r>
            <a:r>
              <a:rPr lang="en-US" sz="2000" dirty="0"/>
              <a:t> health plans</a:t>
            </a:r>
          </a:p>
          <a:p>
            <a:pPr>
              <a:buFont typeface="Arial" panose="020B0604020202020204" pitchFamily="34" charset="0"/>
              <a:buChar char="•"/>
            </a:pPr>
            <a:r>
              <a:rPr lang="en-US" sz="2000" b="1" dirty="0"/>
              <a:t>Enroll</a:t>
            </a:r>
            <a:r>
              <a:rPr lang="en-US" sz="2000" dirty="0"/>
              <a:t> in a Health Alliance plan</a:t>
            </a:r>
          </a:p>
          <a:p>
            <a:pPr marL="0" indent="0">
              <a:buNone/>
            </a:pPr>
            <a:endParaRPr lang="en-US" b="1" dirty="0"/>
          </a:p>
          <a:p>
            <a:pPr marL="0" indent="0">
              <a:buNone/>
            </a:pPr>
            <a:r>
              <a:rPr lang="en-US" b="1" dirty="0"/>
              <a:t>You cannot:</a:t>
            </a:r>
          </a:p>
          <a:p>
            <a:pPr>
              <a:buFont typeface="Arial" panose="020B0604020202020204" pitchFamily="34" charset="0"/>
              <a:buChar char="•"/>
            </a:pPr>
            <a:r>
              <a:rPr lang="en-US" sz="2000" dirty="0"/>
              <a:t>Enroll for coverage or add dependents</a:t>
            </a:r>
          </a:p>
        </p:txBody>
      </p:sp>
      <p:sp>
        <p:nvSpPr>
          <p:cNvPr id="4" name="Footer Placeholder 3">
            <a:extLst>
              <a:ext uri="{FF2B5EF4-FFF2-40B4-BE49-F238E27FC236}">
                <a16:creationId xmlns:a16="http://schemas.microsoft.com/office/drawing/2014/main" id="{A5F463BD-9DFE-4982-B85A-C966B9E7BBD8}"/>
              </a:ext>
            </a:extLst>
          </p:cNvPr>
          <p:cNvSpPr>
            <a:spLocks noGrp="1"/>
          </p:cNvSpPr>
          <p:nvPr>
            <p:ph type="ftr" sz="quarter" idx="3"/>
          </p:nvPr>
        </p:nvSpPr>
        <p:spPr>
          <a:xfrm>
            <a:off x="4064000" y="6356350"/>
            <a:ext cx="4089400" cy="365125"/>
          </a:xfrm>
        </p:spPr>
        <p:txBody>
          <a:bodyPr>
            <a:normAutofit/>
          </a:bodyPr>
          <a:lstStyle/>
          <a:p>
            <a:pPr>
              <a:spcAft>
                <a:spcPts val="600"/>
              </a:spcAft>
            </a:pPr>
            <a:r>
              <a:rPr lang="en-US" dirty="0"/>
              <a:t>University Benefits Office</a:t>
            </a:r>
          </a:p>
        </p:txBody>
      </p:sp>
      <p:pic>
        <p:nvPicPr>
          <p:cNvPr id="7" name="Picture 6" descr="A picture containing shape&#10;&#10;Description automatically generated">
            <a:extLst>
              <a:ext uri="{FF2B5EF4-FFF2-40B4-BE49-F238E27FC236}">
                <a16:creationId xmlns:a16="http://schemas.microsoft.com/office/drawing/2014/main" id="{8F2C4547-703A-4897-95BE-8DD68B09CEB8}"/>
              </a:ext>
            </a:extLst>
          </p:cNvPr>
          <p:cNvPicPr>
            <a:picLocks noChangeAspect="1"/>
          </p:cNvPicPr>
          <p:nvPr/>
        </p:nvPicPr>
        <p:blipFill>
          <a:blip r:embed="rId2"/>
          <a:stretch>
            <a:fillRect/>
          </a:stretch>
        </p:blipFill>
        <p:spPr>
          <a:xfrm>
            <a:off x="1141262" y="805175"/>
            <a:ext cx="1582108" cy="1582108"/>
          </a:xfrm>
          <a:prstGeom prst="rect">
            <a:avLst/>
          </a:prstGeom>
        </p:spPr>
      </p:pic>
    </p:spTree>
    <p:extLst>
      <p:ext uri="{BB962C8B-B14F-4D97-AF65-F5344CB8AC3E}">
        <p14:creationId xmlns:p14="http://schemas.microsoft.com/office/powerpoint/2010/main" val="2181623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5F463BD-9DFE-4982-B85A-C966B9E7BBD8}"/>
              </a:ext>
            </a:extLst>
          </p:cNvPr>
          <p:cNvSpPr>
            <a:spLocks noGrp="1"/>
          </p:cNvSpPr>
          <p:nvPr>
            <p:ph type="ftr" sz="quarter" idx="3"/>
          </p:nvPr>
        </p:nvSpPr>
        <p:spPr/>
        <p:txBody>
          <a:bodyPr/>
          <a:lstStyle/>
          <a:p>
            <a:r>
              <a:rPr lang="en-US" dirty="0"/>
              <a:t>University Benefits Office</a:t>
            </a:r>
          </a:p>
        </p:txBody>
      </p:sp>
      <p:sp>
        <p:nvSpPr>
          <p:cNvPr id="13" name="Rectangle 12">
            <a:extLst>
              <a:ext uri="{FF2B5EF4-FFF2-40B4-BE49-F238E27FC236}">
                <a16:creationId xmlns:a16="http://schemas.microsoft.com/office/drawing/2014/main" id="{A4E86A26-EE15-4DE0-B077-099B792B4445}"/>
              </a:ext>
            </a:extLst>
          </p:cNvPr>
          <p:cNvSpPr/>
          <p:nvPr/>
        </p:nvSpPr>
        <p:spPr>
          <a:xfrm>
            <a:off x="711200" y="277093"/>
            <a:ext cx="2890982" cy="4793672"/>
          </a:xfrm>
          <a:prstGeom prst="rect">
            <a:avLst/>
          </a:prstGeom>
          <a:effectLst>
            <a:outerShdw blurRad="50800" dist="38100" dir="2700000" algn="t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544474B-7195-40A1-B94C-8A69B085CDDC}"/>
              </a:ext>
            </a:extLst>
          </p:cNvPr>
          <p:cNvSpPr/>
          <p:nvPr/>
        </p:nvSpPr>
        <p:spPr>
          <a:xfrm>
            <a:off x="4271819" y="277093"/>
            <a:ext cx="2890982" cy="4793672"/>
          </a:xfrm>
          <a:prstGeom prst="rect">
            <a:avLst/>
          </a:prstGeom>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7E6DA6A-917B-4954-935D-3EF4FFD995CC}"/>
              </a:ext>
            </a:extLst>
          </p:cNvPr>
          <p:cNvSpPr/>
          <p:nvPr/>
        </p:nvSpPr>
        <p:spPr>
          <a:xfrm>
            <a:off x="7832438" y="277093"/>
            <a:ext cx="2890982" cy="4793672"/>
          </a:xfrm>
          <a:prstGeom prst="rect">
            <a:avLst/>
          </a:prstGeom>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5754889-49B1-4F1B-BDB4-F337461C768B}"/>
              </a:ext>
            </a:extLst>
          </p:cNvPr>
          <p:cNvSpPr txBox="1"/>
          <p:nvPr/>
        </p:nvSpPr>
        <p:spPr>
          <a:xfrm>
            <a:off x="914401" y="424879"/>
            <a:ext cx="2419928" cy="1046440"/>
          </a:xfrm>
          <a:prstGeom prst="rect">
            <a:avLst/>
          </a:prstGeom>
          <a:noFill/>
        </p:spPr>
        <p:txBody>
          <a:bodyPr wrap="square" rtlCol="0">
            <a:spAutoFit/>
          </a:bodyPr>
          <a:lstStyle/>
          <a:p>
            <a:pPr algn="ctr"/>
            <a:r>
              <a:rPr lang="en-US" sz="2200" b="1" dirty="0">
                <a:solidFill>
                  <a:srgbClr val="FFCD00"/>
                </a:solidFill>
              </a:rPr>
              <a:t>To Cancel Coverage</a:t>
            </a:r>
          </a:p>
          <a:p>
            <a:pPr algn="ctr"/>
            <a:endParaRPr lang="en-US" dirty="0">
              <a:solidFill>
                <a:schemeClr val="bg1"/>
              </a:solidFill>
            </a:endParaRPr>
          </a:p>
        </p:txBody>
      </p:sp>
      <p:sp>
        <p:nvSpPr>
          <p:cNvPr id="19" name="TextBox 18">
            <a:extLst>
              <a:ext uri="{FF2B5EF4-FFF2-40B4-BE49-F238E27FC236}">
                <a16:creationId xmlns:a16="http://schemas.microsoft.com/office/drawing/2014/main" id="{2101E674-3497-4B49-9E9B-8A717861BAB6}"/>
              </a:ext>
            </a:extLst>
          </p:cNvPr>
          <p:cNvSpPr txBox="1"/>
          <p:nvPr/>
        </p:nvSpPr>
        <p:spPr>
          <a:xfrm>
            <a:off x="951345" y="1796047"/>
            <a:ext cx="2586181" cy="3108543"/>
          </a:xfrm>
          <a:prstGeom prst="rect">
            <a:avLst/>
          </a:prstGeom>
          <a:noFill/>
        </p:spPr>
        <p:txBody>
          <a:bodyPr wrap="square" rtlCol="0">
            <a:spAutoFit/>
          </a:bodyPr>
          <a:lstStyle/>
          <a:p>
            <a:r>
              <a:rPr lang="en-US" sz="1600" dirty="0">
                <a:solidFill>
                  <a:schemeClr val="bg1"/>
                </a:solidFill>
              </a:rPr>
              <a:t>Please send us your request in writing, either by email at </a:t>
            </a:r>
            <a:r>
              <a:rPr lang="en-US" sz="1600" u="sng" dirty="0">
                <a:solidFill>
                  <a:schemeClr val="bg1"/>
                </a:solidFill>
              </a:rPr>
              <a:t>benefits@uiowa.edu </a:t>
            </a:r>
            <a:r>
              <a:rPr lang="en-US" sz="1600" dirty="0">
                <a:solidFill>
                  <a:schemeClr val="bg1"/>
                </a:solidFill>
              </a:rPr>
              <a:t>or by mail to our office by Dec 7, 2023</a:t>
            </a:r>
            <a:endParaRPr lang="en-US" dirty="0">
              <a:solidFill>
                <a:schemeClr val="bg1"/>
              </a:solidFill>
            </a:endParaRPr>
          </a:p>
          <a:p>
            <a:endParaRPr lang="en-US" dirty="0">
              <a:solidFill>
                <a:schemeClr val="bg1"/>
              </a:solidFill>
            </a:endParaRPr>
          </a:p>
          <a:p>
            <a:endParaRPr lang="en-US" dirty="0">
              <a:solidFill>
                <a:schemeClr val="bg1"/>
              </a:solidFill>
            </a:endParaRPr>
          </a:p>
          <a:p>
            <a:r>
              <a:rPr lang="en-US" sz="1600" dirty="0">
                <a:solidFill>
                  <a:schemeClr val="bg1"/>
                </a:solidFill>
              </a:rPr>
              <a:t>Please include your UI ID#, name and what coverage you want canceled</a:t>
            </a:r>
          </a:p>
        </p:txBody>
      </p:sp>
      <p:sp>
        <p:nvSpPr>
          <p:cNvPr id="21" name="TextBox 20">
            <a:extLst>
              <a:ext uri="{FF2B5EF4-FFF2-40B4-BE49-F238E27FC236}">
                <a16:creationId xmlns:a16="http://schemas.microsoft.com/office/drawing/2014/main" id="{A0D28BCE-5966-408F-A222-87FDF99CDDA2}"/>
              </a:ext>
            </a:extLst>
          </p:cNvPr>
          <p:cNvSpPr txBox="1"/>
          <p:nvPr/>
        </p:nvSpPr>
        <p:spPr>
          <a:xfrm>
            <a:off x="4521202" y="470291"/>
            <a:ext cx="2419928" cy="1046440"/>
          </a:xfrm>
          <a:prstGeom prst="rect">
            <a:avLst/>
          </a:prstGeom>
          <a:noFill/>
        </p:spPr>
        <p:txBody>
          <a:bodyPr wrap="square" rtlCol="0">
            <a:spAutoFit/>
          </a:bodyPr>
          <a:lstStyle/>
          <a:p>
            <a:pPr algn="ctr"/>
            <a:r>
              <a:rPr lang="en-US" sz="2200" b="1" dirty="0">
                <a:solidFill>
                  <a:srgbClr val="FFCD00"/>
                </a:solidFill>
              </a:rPr>
              <a:t>To Switch UI Plans</a:t>
            </a:r>
          </a:p>
          <a:p>
            <a:pPr algn="ctr"/>
            <a:endParaRPr lang="en-US" dirty="0">
              <a:solidFill>
                <a:schemeClr val="bg1"/>
              </a:solidFill>
            </a:endParaRPr>
          </a:p>
        </p:txBody>
      </p:sp>
      <p:sp>
        <p:nvSpPr>
          <p:cNvPr id="23" name="TextBox 22">
            <a:extLst>
              <a:ext uri="{FF2B5EF4-FFF2-40B4-BE49-F238E27FC236}">
                <a16:creationId xmlns:a16="http://schemas.microsoft.com/office/drawing/2014/main" id="{16BD863A-5FA7-4903-BDC5-6EFCC592B8B9}"/>
              </a:ext>
            </a:extLst>
          </p:cNvPr>
          <p:cNvSpPr txBox="1"/>
          <p:nvPr/>
        </p:nvSpPr>
        <p:spPr>
          <a:xfrm>
            <a:off x="4521202" y="1735672"/>
            <a:ext cx="2586181" cy="2800767"/>
          </a:xfrm>
          <a:prstGeom prst="rect">
            <a:avLst/>
          </a:prstGeom>
          <a:noFill/>
        </p:spPr>
        <p:txBody>
          <a:bodyPr wrap="square" rtlCol="0">
            <a:spAutoFit/>
          </a:bodyPr>
          <a:lstStyle/>
          <a:p>
            <a:r>
              <a:rPr lang="en-US" sz="1600" dirty="0">
                <a:solidFill>
                  <a:schemeClr val="bg1"/>
                </a:solidFill>
              </a:rPr>
              <a:t>Please complete the </a:t>
            </a:r>
            <a:r>
              <a:rPr lang="en-US" sz="1600" dirty="0" err="1">
                <a:solidFill>
                  <a:schemeClr val="bg1"/>
                </a:solidFill>
              </a:rPr>
              <a:t>UIChoice</a:t>
            </a:r>
            <a:r>
              <a:rPr lang="en-US" sz="1600" dirty="0">
                <a:solidFill>
                  <a:schemeClr val="bg1"/>
                </a:solidFill>
              </a:rPr>
              <a:t>/</a:t>
            </a:r>
            <a:r>
              <a:rPr lang="en-US" sz="1600" dirty="0" err="1">
                <a:solidFill>
                  <a:schemeClr val="bg1"/>
                </a:solidFill>
              </a:rPr>
              <a:t>UISelect</a:t>
            </a:r>
            <a:r>
              <a:rPr lang="en-US" sz="1600" dirty="0">
                <a:solidFill>
                  <a:schemeClr val="bg1"/>
                </a:solidFill>
              </a:rPr>
              <a:t> Enrollment form and submit back to our office by Dec. 7, 2023. </a:t>
            </a:r>
          </a:p>
          <a:p>
            <a:endParaRPr lang="en-US" sz="1600" dirty="0">
              <a:solidFill>
                <a:schemeClr val="bg1"/>
              </a:solidFill>
            </a:endParaRPr>
          </a:p>
          <a:p>
            <a:endParaRPr lang="en-US" sz="1600" dirty="0">
              <a:solidFill>
                <a:schemeClr val="bg1"/>
              </a:solidFill>
            </a:endParaRPr>
          </a:p>
          <a:p>
            <a:r>
              <a:rPr lang="en-US" sz="1600" dirty="0">
                <a:solidFill>
                  <a:schemeClr val="bg1"/>
                </a:solidFill>
              </a:rPr>
              <a:t>You may send your form by email to </a:t>
            </a:r>
            <a:r>
              <a:rPr lang="en-US" sz="1600" dirty="0">
                <a:solidFill>
                  <a:schemeClr val="bg1"/>
                </a:solidFill>
                <a:hlinkClick r:id="rId2">
                  <a:extLst>
                    <a:ext uri="{A12FA001-AC4F-418D-AE19-62706E023703}">
                      <ahyp:hlinkClr xmlns:ahyp="http://schemas.microsoft.com/office/drawing/2018/hyperlinkcolor" val="tx"/>
                    </a:ext>
                  </a:extLst>
                </a:hlinkClick>
              </a:rPr>
              <a:t>benefits@uiowa.edu</a:t>
            </a:r>
            <a:r>
              <a:rPr lang="en-US" sz="1600" dirty="0">
                <a:solidFill>
                  <a:schemeClr val="bg1"/>
                </a:solidFill>
              </a:rPr>
              <a:t> or by mail to our office.</a:t>
            </a:r>
          </a:p>
        </p:txBody>
      </p:sp>
      <p:sp>
        <p:nvSpPr>
          <p:cNvPr id="27" name="TextBox 26">
            <a:extLst>
              <a:ext uri="{FF2B5EF4-FFF2-40B4-BE49-F238E27FC236}">
                <a16:creationId xmlns:a16="http://schemas.microsoft.com/office/drawing/2014/main" id="{E4FC47BA-B38B-49FB-968B-944C89C8685D}"/>
              </a:ext>
            </a:extLst>
          </p:cNvPr>
          <p:cNvSpPr txBox="1"/>
          <p:nvPr/>
        </p:nvSpPr>
        <p:spPr>
          <a:xfrm>
            <a:off x="8067965" y="424879"/>
            <a:ext cx="2419928" cy="1384995"/>
          </a:xfrm>
          <a:prstGeom prst="rect">
            <a:avLst/>
          </a:prstGeom>
          <a:noFill/>
        </p:spPr>
        <p:txBody>
          <a:bodyPr wrap="square" rtlCol="0">
            <a:spAutoFit/>
          </a:bodyPr>
          <a:lstStyle/>
          <a:p>
            <a:pPr algn="ctr"/>
            <a:r>
              <a:rPr lang="en-US" sz="2200" b="1" dirty="0"/>
              <a:t>Enroll in a Health Alliance Plan</a:t>
            </a:r>
          </a:p>
          <a:p>
            <a:pPr algn="ctr"/>
            <a:endParaRPr lang="en-US" dirty="0">
              <a:solidFill>
                <a:schemeClr val="bg1"/>
              </a:solidFill>
            </a:endParaRPr>
          </a:p>
        </p:txBody>
      </p:sp>
      <p:sp>
        <p:nvSpPr>
          <p:cNvPr id="29" name="TextBox 28">
            <a:extLst>
              <a:ext uri="{FF2B5EF4-FFF2-40B4-BE49-F238E27FC236}">
                <a16:creationId xmlns:a16="http://schemas.microsoft.com/office/drawing/2014/main" id="{0ACE44A0-4586-4591-9EE5-9AD705ACB0AF}"/>
              </a:ext>
            </a:extLst>
          </p:cNvPr>
          <p:cNvSpPr txBox="1"/>
          <p:nvPr/>
        </p:nvSpPr>
        <p:spPr>
          <a:xfrm>
            <a:off x="7897091" y="1791855"/>
            <a:ext cx="2757056" cy="3108543"/>
          </a:xfrm>
          <a:prstGeom prst="rect">
            <a:avLst/>
          </a:prstGeom>
          <a:noFill/>
        </p:spPr>
        <p:txBody>
          <a:bodyPr wrap="square" rtlCol="0">
            <a:spAutoFit/>
          </a:bodyPr>
          <a:lstStyle/>
          <a:p>
            <a:r>
              <a:rPr lang="en-US" sz="1400" dirty="0"/>
              <a:t>If you are Medicare eligible, and want to enroll in a UI Medicare Advantage plan:</a:t>
            </a:r>
          </a:p>
          <a:p>
            <a:endParaRPr lang="en-US" sz="1400" dirty="0"/>
          </a:p>
          <a:p>
            <a:pPr marL="342900" indent="-342900">
              <a:buFont typeface="Wingdings" panose="05000000000000000000" pitchFamily="2" charset="2"/>
              <a:buChar char="Ø"/>
            </a:pPr>
            <a:r>
              <a:rPr lang="en-US" sz="1400" b="1" dirty="0"/>
              <a:t>Complete the Health Alliance enrollment form </a:t>
            </a:r>
            <a:r>
              <a:rPr lang="en-US" sz="1400" dirty="0"/>
              <a:t>and send directly to Health Alliance.</a:t>
            </a:r>
          </a:p>
          <a:p>
            <a:pPr marL="342900" indent="-342900">
              <a:buFont typeface="Wingdings" panose="05000000000000000000" pitchFamily="2" charset="2"/>
              <a:buChar char="Ø"/>
            </a:pPr>
            <a:endParaRPr lang="en-US" sz="1400" dirty="0"/>
          </a:p>
          <a:p>
            <a:pPr marL="342900" indent="-342900">
              <a:buFont typeface="Wingdings" panose="05000000000000000000" pitchFamily="2" charset="2"/>
              <a:buChar char="Ø"/>
            </a:pPr>
            <a:r>
              <a:rPr lang="en-US" sz="1400" b="1" dirty="0"/>
              <a:t>Notify University Benefits by sending us an email before Dec. 7, 2023</a:t>
            </a:r>
            <a:r>
              <a:rPr lang="en-US" sz="1400" dirty="0"/>
              <a:t>, that you will be switching to HA and to cancel your UI plan.</a:t>
            </a:r>
          </a:p>
        </p:txBody>
      </p:sp>
      <p:sp>
        <p:nvSpPr>
          <p:cNvPr id="30" name="TextBox 29">
            <a:extLst>
              <a:ext uri="{FF2B5EF4-FFF2-40B4-BE49-F238E27FC236}">
                <a16:creationId xmlns:a16="http://schemas.microsoft.com/office/drawing/2014/main" id="{25639D49-8870-4EBF-B50F-DD010C022156}"/>
              </a:ext>
            </a:extLst>
          </p:cNvPr>
          <p:cNvSpPr txBox="1"/>
          <p:nvPr/>
        </p:nvSpPr>
        <p:spPr>
          <a:xfrm>
            <a:off x="822036" y="5283207"/>
            <a:ext cx="9832111" cy="584775"/>
          </a:xfrm>
          <a:prstGeom prst="rect">
            <a:avLst/>
          </a:prstGeom>
          <a:solidFill>
            <a:srgbClr val="FFCD00"/>
          </a:solidFill>
          <a:effectLst>
            <a:outerShdw blurRad="50800" dist="38100" dir="2700000" algn="tl" rotWithShape="0">
              <a:prstClr val="black">
                <a:alpha val="40000"/>
              </a:prstClr>
            </a:outerShdw>
          </a:effectLst>
        </p:spPr>
        <p:txBody>
          <a:bodyPr wrap="square" rtlCol="0">
            <a:spAutoFit/>
          </a:bodyPr>
          <a:lstStyle/>
          <a:p>
            <a:r>
              <a:rPr lang="en-US" sz="1600" dirty="0"/>
              <a:t>Find applicable forms or more information on the Retiree Open Enrollment webpage:  </a:t>
            </a:r>
            <a:r>
              <a:rPr lang="en-US" sz="1600" dirty="0">
                <a:hlinkClick r:id="rId3"/>
              </a:rPr>
              <a:t>https://hr.uiowa.edu/retiree-annual-benefits-open-enrollment</a:t>
            </a:r>
            <a:r>
              <a:rPr lang="en-US" sz="1600" dirty="0"/>
              <a:t> </a:t>
            </a:r>
          </a:p>
        </p:txBody>
      </p:sp>
    </p:spTree>
    <p:extLst>
      <p:ext uri="{BB962C8B-B14F-4D97-AF65-F5344CB8AC3E}">
        <p14:creationId xmlns:p14="http://schemas.microsoft.com/office/powerpoint/2010/main" val="13445644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IOWA BRAND COLORS">
      <a:dk1>
        <a:srgbClr val="000000"/>
      </a:dk1>
      <a:lt1>
        <a:srgbClr val="FFFFFF"/>
      </a:lt1>
      <a:dk2>
        <a:srgbClr val="62666A"/>
      </a:dk2>
      <a:lt2>
        <a:srgbClr val="BBBCBC"/>
      </a:lt2>
      <a:accent1>
        <a:srgbClr val="FFCD00"/>
      </a:accent1>
      <a:accent2>
        <a:srgbClr val="616669"/>
      </a:accent2>
      <a:accent3>
        <a:srgbClr val="BBBCBC"/>
      </a:accent3>
      <a:accent4>
        <a:srgbClr val="00A9E0"/>
      </a:accent4>
      <a:accent5>
        <a:srgbClr val="00AF66"/>
      </a:accent5>
      <a:accent6>
        <a:srgbClr val="FF8200"/>
      </a:accent6>
      <a:hlink>
        <a:srgbClr val="00558C"/>
      </a:hlink>
      <a:folHlink>
        <a:srgbClr val="6366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1335</TotalTime>
  <Words>4446</Words>
  <Application>Microsoft Office PowerPoint</Application>
  <PresentationFormat>Widescreen</PresentationFormat>
  <Paragraphs>405</Paragraphs>
  <Slides>42</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Arial Black</vt:lpstr>
      <vt:lpstr>Calibri</vt:lpstr>
      <vt:lpstr>DM Serif Display</vt:lpstr>
      <vt:lpstr>Times New Roman</vt:lpstr>
      <vt:lpstr>Wingdings</vt:lpstr>
      <vt:lpstr>Office Theme</vt:lpstr>
      <vt:lpstr>Retiree Health Information Session</vt:lpstr>
      <vt:lpstr>Annual Open Enrollment for Retirees</vt:lpstr>
      <vt:lpstr>Retiree Benefit  Plan Options</vt:lpstr>
      <vt:lpstr>2024 Changes</vt:lpstr>
      <vt:lpstr>2024 Changes</vt:lpstr>
      <vt:lpstr>Making Changes </vt:lpstr>
      <vt:lpstr>Your Next Steps</vt:lpstr>
      <vt:lpstr>If you  wish to make changes for 2024</vt:lpstr>
      <vt:lpstr>PowerPoint Presentation</vt:lpstr>
      <vt:lpstr>Questions?</vt:lpstr>
      <vt:lpstr>PowerPoint Presentation</vt:lpstr>
      <vt:lpstr>2024 Health Insurance Options for UI Retirees Senior Health Insurance Information Program-SHIIP Prepared by Kevin Ward, UI Retiree and SHIIP Volunteer</vt:lpstr>
      <vt:lpstr>What Is SHIIP?</vt:lpstr>
      <vt:lpstr>Today’s Presentation</vt:lpstr>
      <vt:lpstr>What are your primary considerations?</vt:lpstr>
      <vt:lpstr>Standard Medicare Costs</vt:lpstr>
      <vt:lpstr>UI Retirees Enrolled in Medicare</vt:lpstr>
      <vt:lpstr>Option 1:  Traditional Medicare with  “ala carte” supplements to Parts A &amp; B</vt:lpstr>
      <vt:lpstr>What is a “Medigap” Supplement?  </vt:lpstr>
      <vt:lpstr>“Medigap” Supplements</vt:lpstr>
      <vt:lpstr>“Medigap” Supplement Enrollment</vt:lpstr>
      <vt:lpstr>Part D Prescription Drug Supplement</vt:lpstr>
      <vt:lpstr>Comparing Part D Plans</vt:lpstr>
      <vt:lpstr>Traditional Medicare Example – Additional Premium to Part B </vt:lpstr>
      <vt:lpstr>Excluded from Traditional Medicare</vt:lpstr>
      <vt:lpstr>Option 2:  Medicare Advantage – Part C</vt:lpstr>
      <vt:lpstr>Medicare Advantage vs  Original Medicare</vt:lpstr>
      <vt:lpstr>When Can You Join or Change Medicare Advantage Plan?</vt:lpstr>
      <vt:lpstr>Comparing MA Plans/Traditional</vt:lpstr>
      <vt:lpstr>Improvements to Medicare Drug Coverage – 2022 Inflation Reduction Act</vt:lpstr>
      <vt:lpstr>Option 3:   University Retiree Group Plans</vt:lpstr>
      <vt:lpstr>UI Choice/UI Select</vt:lpstr>
      <vt:lpstr>Health Alliance Medicare Advantage Plans</vt:lpstr>
      <vt:lpstr>University Group Requirements  </vt:lpstr>
      <vt:lpstr>What factors should I consider when evaluating my options? </vt:lpstr>
      <vt:lpstr>How do I choose? UI Options</vt:lpstr>
      <vt:lpstr>How Do I Choose? Outside UI Retiree Group</vt:lpstr>
      <vt:lpstr>Summary Observations</vt:lpstr>
      <vt:lpstr>Individual SHIIP Counseling </vt:lpstr>
      <vt:lpstr> Protect Yourself &amp; Medicare</vt:lpstr>
      <vt:lpstr>Common Frauds…</vt:lpstr>
      <vt:lpstr>Thank you  Be sure to utilize the list of resources available!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Retiree Annual Benefits Open Enrollment</dc:title>
  <dc:creator>Smith, Cheri L</dc:creator>
  <cp:lastModifiedBy>Olson, Rebecca S</cp:lastModifiedBy>
  <cp:revision>52</cp:revision>
  <cp:lastPrinted>2023-10-25T17:29:53Z</cp:lastPrinted>
  <dcterms:created xsi:type="dcterms:W3CDTF">2020-11-05T00:06:47Z</dcterms:created>
  <dcterms:modified xsi:type="dcterms:W3CDTF">2023-10-25T17:31:00Z</dcterms:modified>
</cp:coreProperties>
</file>