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63" r:id="rId5"/>
    <p:sldId id="389" r:id="rId6"/>
    <p:sldId id="391" r:id="rId7"/>
    <p:sldId id="364" r:id="rId8"/>
    <p:sldId id="387" r:id="rId9"/>
    <p:sldId id="392" r:id="rId10"/>
    <p:sldId id="357" r:id="rId11"/>
    <p:sldId id="358" r:id="rId12"/>
    <p:sldId id="380" r:id="rId13"/>
    <p:sldId id="381" r:id="rId14"/>
    <p:sldId id="390" r:id="rId15"/>
    <p:sldId id="396" r:id="rId16"/>
    <p:sldId id="394" r:id="rId17"/>
    <p:sldId id="398" r:id="rId18"/>
    <p:sldId id="395" r:id="rId19"/>
    <p:sldId id="397" r:id="rId20"/>
    <p:sldId id="388" r:id="rId21"/>
    <p:sldId id="378" r:id="rId22"/>
    <p:sldId id="287" r:id="rId23"/>
    <p:sldId id="375" r:id="rId24"/>
    <p:sldId id="374" r:id="rId25"/>
    <p:sldId id="337" r:id="rId26"/>
    <p:sldId id="393" r:id="rId27"/>
    <p:sldId id="3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6CB20D-62A2-FA4C-D4A3-ACCABF86AAD8}" name="Napoli, Rachel E" initials="NRE" userId="S::rnapoli@uiowa.edu::037b3bd0-03a4-4391-841d-20e8c9f8d21a" providerId="AD"/>
  <p188:author id="{758FAD89-330C-DE89-DDE6-4CC1FE73A729}" name="Ireland, Elizabeth" initials="IE" userId="S::emeyer8@uiowa.edu::e5deefce-1947-43e8-9c4e-2e704d5fb364" providerId="AD"/>
  <p188:author id="{5544FEA0-3498-1188-3256-5517E6E40FD4}" name="Douglas, Elissa" initials="DE" userId="S::edglas@uiowa.edu::c5006cc1-e696-4269-ae01-8941f509d3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9D10E-A35F-480C-A57A-C4E22AF91576}" v="1" dt="2025-04-22T22:01:44.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land, Elizabeth" userId="e5deefce-1947-43e8-9c4e-2e704d5fb364" providerId="ADAL" clId="{2FF9D10E-A35F-480C-A57A-C4E22AF91576}"/>
    <pc:docChg chg="undo custSel modSld">
      <pc:chgData name="Ireland, Elizabeth" userId="e5deefce-1947-43e8-9c4e-2e704d5fb364" providerId="ADAL" clId="{2FF9D10E-A35F-480C-A57A-C4E22AF91576}" dt="2025-04-22T22:02:31.866" v="112"/>
      <pc:docMkLst>
        <pc:docMk/>
      </pc:docMkLst>
      <pc:sldChg chg="modSp mod">
        <pc:chgData name="Ireland, Elizabeth" userId="e5deefce-1947-43e8-9c4e-2e704d5fb364" providerId="ADAL" clId="{2FF9D10E-A35F-480C-A57A-C4E22AF91576}" dt="2025-04-22T22:01:32.749" v="83" actId="1076"/>
        <pc:sldMkLst>
          <pc:docMk/>
          <pc:sldMk cId="856339321" sldId="390"/>
        </pc:sldMkLst>
        <pc:spChg chg="mod">
          <ac:chgData name="Ireland, Elizabeth" userId="e5deefce-1947-43e8-9c4e-2e704d5fb364" providerId="ADAL" clId="{2FF9D10E-A35F-480C-A57A-C4E22AF91576}" dt="2025-04-22T22:01:32.749" v="83" actId="1076"/>
          <ac:spMkLst>
            <pc:docMk/>
            <pc:sldMk cId="856339321" sldId="390"/>
            <ac:spMk id="2" creationId="{82DE58F0-BABB-7BA4-BAEF-6D40BC9B8CBD}"/>
          </ac:spMkLst>
        </pc:spChg>
      </pc:sldChg>
      <pc:sldChg chg="modSp mod">
        <pc:chgData name="Ireland, Elizabeth" userId="e5deefce-1947-43e8-9c4e-2e704d5fb364" providerId="ADAL" clId="{2FF9D10E-A35F-480C-A57A-C4E22AF91576}" dt="2025-04-22T22:02:02.465" v="85"/>
        <pc:sldMkLst>
          <pc:docMk/>
          <pc:sldMk cId="1886755381" sldId="394"/>
        </pc:sldMkLst>
        <pc:spChg chg="mod">
          <ac:chgData name="Ireland, Elizabeth" userId="e5deefce-1947-43e8-9c4e-2e704d5fb364" providerId="ADAL" clId="{2FF9D10E-A35F-480C-A57A-C4E22AF91576}" dt="2025-04-22T22:02:02.465" v="85"/>
          <ac:spMkLst>
            <pc:docMk/>
            <pc:sldMk cId="1886755381" sldId="394"/>
            <ac:spMk id="3" creationId="{47F01E46-B0BD-B6D0-B908-23F57A39F21E}"/>
          </ac:spMkLst>
        </pc:spChg>
      </pc:sldChg>
      <pc:sldChg chg="modSp mod">
        <pc:chgData name="Ireland, Elizabeth" userId="e5deefce-1947-43e8-9c4e-2e704d5fb364" providerId="ADAL" clId="{2FF9D10E-A35F-480C-A57A-C4E22AF91576}" dt="2025-04-22T22:02:22.534" v="99"/>
        <pc:sldMkLst>
          <pc:docMk/>
          <pc:sldMk cId="3677668034" sldId="395"/>
        </pc:sldMkLst>
        <pc:spChg chg="mod">
          <ac:chgData name="Ireland, Elizabeth" userId="e5deefce-1947-43e8-9c4e-2e704d5fb364" providerId="ADAL" clId="{2FF9D10E-A35F-480C-A57A-C4E22AF91576}" dt="2025-04-22T22:02:22.534" v="99"/>
          <ac:spMkLst>
            <pc:docMk/>
            <pc:sldMk cId="3677668034" sldId="395"/>
            <ac:spMk id="8" creationId="{870B0F47-0BAD-DD6A-F352-CE9B950EC27E}"/>
          </ac:spMkLst>
        </pc:spChg>
        <pc:graphicFrameChg chg="modGraphic">
          <ac:chgData name="Ireland, Elizabeth" userId="e5deefce-1947-43e8-9c4e-2e704d5fb364" providerId="ADAL" clId="{2FF9D10E-A35F-480C-A57A-C4E22AF91576}" dt="2025-04-22T22:00:43.173" v="81" actId="20577"/>
          <ac:graphicFrameMkLst>
            <pc:docMk/>
            <pc:sldMk cId="3677668034" sldId="395"/>
            <ac:graphicFrameMk id="5" creationId="{084517E2-34A9-8E51-7998-718215927ABD}"/>
          </ac:graphicFrameMkLst>
        </pc:graphicFrameChg>
      </pc:sldChg>
      <pc:sldChg chg="modSp mod">
        <pc:chgData name="Ireland, Elizabeth" userId="e5deefce-1947-43e8-9c4e-2e704d5fb364" providerId="ADAL" clId="{2FF9D10E-A35F-480C-A57A-C4E22AF91576}" dt="2025-04-22T22:01:55.546" v="84"/>
        <pc:sldMkLst>
          <pc:docMk/>
          <pc:sldMk cId="1474431382" sldId="396"/>
        </pc:sldMkLst>
        <pc:spChg chg="mod">
          <ac:chgData name="Ireland, Elizabeth" userId="e5deefce-1947-43e8-9c4e-2e704d5fb364" providerId="ADAL" clId="{2FF9D10E-A35F-480C-A57A-C4E22AF91576}" dt="2025-04-22T22:01:55.546" v="84"/>
          <ac:spMkLst>
            <pc:docMk/>
            <pc:sldMk cId="1474431382" sldId="396"/>
            <ac:spMk id="3" creationId="{C4B99E6E-C631-7640-A34E-3081344E8D19}"/>
          </ac:spMkLst>
        </pc:spChg>
      </pc:sldChg>
      <pc:sldChg chg="modSp mod">
        <pc:chgData name="Ireland, Elizabeth" userId="e5deefce-1947-43e8-9c4e-2e704d5fb364" providerId="ADAL" clId="{2FF9D10E-A35F-480C-A57A-C4E22AF91576}" dt="2025-04-22T22:02:31.866" v="112"/>
        <pc:sldMkLst>
          <pc:docMk/>
          <pc:sldMk cId="1830181300" sldId="397"/>
        </pc:sldMkLst>
        <pc:spChg chg="mod">
          <ac:chgData name="Ireland, Elizabeth" userId="e5deefce-1947-43e8-9c4e-2e704d5fb364" providerId="ADAL" clId="{2FF9D10E-A35F-480C-A57A-C4E22AF91576}" dt="2025-04-22T22:02:31.866" v="112"/>
          <ac:spMkLst>
            <pc:docMk/>
            <pc:sldMk cId="1830181300" sldId="397"/>
            <ac:spMk id="8" creationId="{49E6E051-4EA9-5D6E-2C31-DD2842EF6E33}"/>
          </ac:spMkLst>
        </pc:spChg>
      </pc:sldChg>
      <pc:sldChg chg="modSp mod">
        <pc:chgData name="Ireland, Elizabeth" userId="e5deefce-1947-43e8-9c4e-2e704d5fb364" providerId="ADAL" clId="{2FF9D10E-A35F-480C-A57A-C4E22AF91576}" dt="2025-04-22T22:02:10.938" v="86"/>
        <pc:sldMkLst>
          <pc:docMk/>
          <pc:sldMk cId="2018800062" sldId="398"/>
        </pc:sldMkLst>
        <pc:spChg chg="mod">
          <ac:chgData name="Ireland, Elizabeth" userId="e5deefce-1947-43e8-9c4e-2e704d5fb364" providerId="ADAL" clId="{2FF9D10E-A35F-480C-A57A-C4E22AF91576}" dt="2025-04-22T22:02:10.938" v="86"/>
          <ac:spMkLst>
            <pc:docMk/>
            <pc:sldMk cId="2018800062" sldId="398"/>
            <ac:spMk id="7" creationId="{6EAC0CDC-CB03-5E2C-93E9-37CCD057835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Org Faculty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Q6: My supervisor treats me with respect. </c:v>
                </c:pt>
                <c:pt idx="1">
                  <c:v>Q8: My unit focuses on excellent service.</c:v>
                </c:pt>
                <c:pt idx="2">
                  <c:v>Q1: I know my work expectations.</c:v>
                </c:pt>
              </c:strCache>
            </c:strRef>
          </c:cat>
          <c:val>
            <c:numRef>
              <c:f>Sheet1!$B$2:$B$4</c:f>
              <c:numCache>
                <c:formatCode>0%</c:formatCode>
                <c:ptCount val="3"/>
                <c:pt idx="0">
                  <c:v>0.87</c:v>
                </c:pt>
                <c:pt idx="1">
                  <c:v>0.88</c:v>
                </c:pt>
                <c:pt idx="2">
                  <c:v>0.91</c:v>
                </c:pt>
              </c:numCache>
            </c:numRef>
          </c:val>
          <c:extLst>
            <c:ext xmlns:c16="http://schemas.microsoft.com/office/drawing/2014/chart" uri="{C3380CC4-5D6E-409C-BE32-E72D297353CC}">
              <c16:uniqueId val="{00000000-7646-4840-8E15-73A0F6B02752}"/>
            </c:ext>
          </c:extLst>
        </c:ser>
        <c:ser>
          <c:idx val="1"/>
          <c:order val="1"/>
          <c:tx>
            <c:strRef>
              <c:f>Sheet1!$C$1</c:f>
              <c:strCache>
                <c:ptCount val="1"/>
                <c:pt idx="0">
                  <c:v>All UI</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Q6: My supervisor treats me with respect. </c:v>
                </c:pt>
                <c:pt idx="1">
                  <c:v>Q8: My unit focuses on excellent service.</c:v>
                </c:pt>
                <c:pt idx="2">
                  <c:v>Q1: I know my work expectations.</c:v>
                </c:pt>
              </c:strCache>
            </c:strRef>
          </c:cat>
          <c:val>
            <c:numRef>
              <c:f>Sheet1!$C$2:$C$4</c:f>
              <c:numCache>
                <c:formatCode>0%</c:formatCode>
                <c:ptCount val="3"/>
                <c:pt idx="0">
                  <c:v>0.94</c:v>
                </c:pt>
                <c:pt idx="1">
                  <c:v>0.95</c:v>
                </c:pt>
                <c:pt idx="2">
                  <c:v>0.96</c:v>
                </c:pt>
              </c:numCache>
            </c:numRef>
          </c:val>
          <c:extLst>
            <c:ext xmlns:c16="http://schemas.microsoft.com/office/drawing/2014/chart" uri="{C3380CC4-5D6E-409C-BE32-E72D297353CC}">
              <c16:uniqueId val="{00000001-7646-4840-8E15-73A0F6B02752}"/>
            </c:ext>
          </c:extLst>
        </c:ser>
        <c:dLbls>
          <c:dLblPos val="inEnd"/>
          <c:showLegendKey val="0"/>
          <c:showVal val="1"/>
          <c:showCatName val="0"/>
          <c:showSerName val="0"/>
          <c:showPercent val="0"/>
          <c:showBubbleSize val="0"/>
        </c:dLbls>
        <c:gapWidth val="65"/>
        <c:axId val="1175880720"/>
        <c:axId val="1175882800"/>
      </c:barChart>
      <c:catAx>
        <c:axId val="11758807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75882800"/>
        <c:crosses val="autoZero"/>
        <c:auto val="1"/>
        <c:lblAlgn val="ctr"/>
        <c:lblOffset val="100"/>
        <c:noMultiLvlLbl val="0"/>
      </c:catAx>
      <c:valAx>
        <c:axId val="117588280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75880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Org Faculty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Q9: My unit distributes workloads fairly.</c:v>
                </c:pt>
                <c:pt idx="1">
                  <c:v>Q18: UI recognizes accomplishments of faculty and staff.</c:v>
                </c:pt>
                <c:pt idx="2">
                  <c:v>Q19: UI treats faculty and staff with respect.</c:v>
                </c:pt>
              </c:strCache>
            </c:strRef>
          </c:cat>
          <c:val>
            <c:numRef>
              <c:f>Sheet1!$B$2:$B$4</c:f>
              <c:numCache>
                <c:formatCode>0%</c:formatCode>
                <c:ptCount val="3"/>
                <c:pt idx="0">
                  <c:v>0.59</c:v>
                </c:pt>
                <c:pt idx="1">
                  <c:v>0.59</c:v>
                </c:pt>
                <c:pt idx="2">
                  <c:v>0.59</c:v>
                </c:pt>
              </c:numCache>
            </c:numRef>
          </c:val>
          <c:extLst>
            <c:ext xmlns:c16="http://schemas.microsoft.com/office/drawing/2014/chart" uri="{C3380CC4-5D6E-409C-BE32-E72D297353CC}">
              <c16:uniqueId val="{00000000-7CEC-4064-BBF6-94BB920D0B46}"/>
            </c:ext>
          </c:extLst>
        </c:ser>
        <c:ser>
          <c:idx val="1"/>
          <c:order val="1"/>
          <c:tx>
            <c:strRef>
              <c:f>Sheet1!$C$1</c:f>
              <c:strCache>
                <c:ptCount val="1"/>
                <c:pt idx="0">
                  <c:v>All UI</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Q9: My unit distributes workloads fairly.</c:v>
                </c:pt>
                <c:pt idx="1">
                  <c:v>Q18: UI recognizes accomplishments of faculty and staff.</c:v>
                </c:pt>
                <c:pt idx="2">
                  <c:v>Q19: UI treats faculty and staff with respect.</c:v>
                </c:pt>
              </c:strCache>
            </c:strRef>
          </c:cat>
          <c:val>
            <c:numRef>
              <c:f>Sheet1!$C$2:$C$4</c:f>
              <c:numCache>
                <c:formatCode>0%</c:formatCode>
                <c:ptCount val="3"/>
                <c:pt idx="0">
                  <c:v>0.75</c:v>
                </c:pt>
                <c:pt idx="1">
                  <c:v>0.76</c:v>
                </c:pt>
                <c:pt idx="2">
                  <c:v>0.87</c:v>
                </c:pt>
              </c:numCache>
            </c:numRef>
          </c:val>
          <c:extLst>
            <c:ext xmlns:c16="http://schemas.microsoft.com/office/drawing/2014/chart" uri="{C3380CC4-5D6E-409C-BE32-E72D297353CC}">
              <c16:uniqueId val="{00000001-7CEC-4064-BBF6-94BB920D0B46}"/>
            </c:ext>
          </c:extLst>
        </c:ser>
        <c:dLbls>
          <c:dLblPos val="inEnd"/>
          <c:showLegendKey val="0"/>
          <c:showVal val="1"/>
          <c:showCatName val="0"/>
          <c:showSerName val="0"/>
          <c:showPercent val="0"/>
          <c:showBubbleSize val="0"/>
        </c:dLbls>
        <c:gapWidth val="65"/>
        <c:axId val="1177020528"/>
        <c:axId val="1177024272"/>
      </c:barChart>
      <c:catAx>
        <c:axId val="11770205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77024272"/>
        <c:crosses val="autoZero"/>
        <c:auto val="1"/>
        <c:lblAlgn val="ctr"/>
        <c:lblOffset val="100"/>
        <c:noMultiLvlLbl val="0"/>
      </c:catAx>
      <c:valAx>
        <c:axId val="11770242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770205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4/22/2025</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4/22/2025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a:p>
        </p:txBody>
      </p:sp>
    </p:spTree>
    <p:extLst>
      <p:ext uri="{BB962C8B-B14F-4D97-AF65-F5344CB8AC3E}">
        <p14:creationId xmlns:p14="http://schemas.microsoft.com/office/powerpoint/2010/main" val="38991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a:p>
        </p:txBody>
      </p:sp>
    </p:spTree>
    <p:extLst>
      <p:ext uri="{BB962C8B-B14F-4D97-AF65-F5344CB8AC3E}">
        <p14:creationId xmlns:p14="http://schemas.microsoft.com/office/powerpoint/2010/main" val="71901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solidFill>
                  <a:srgbClr val="000000"/>
                </a:solidFill>
                <a:latin typeface="LMRoman10"/>
              </a:rPr>
              <a:t>Since 2018, WAI report includes an engagement index.</a:t>
            </a:r>
          </a:p>
          <a:p>
            <a:pPr algn="just"/>
            <a:endParaRPr lang="en-US">
              <a:solidFill>
                <a:srgbClr val="000000"/>
              </a:solidFill>
              <a:latin typeface="LMRoman10"/>
            </a:endParaRPr>
          </a:p>
          <a:p>
            <a:pPr algn="just"/>
            <a:r>
              <a:rPr lang="en-US">
                <a:solidFill>
                  <a:srgbClr val="000000"/>
                </a:solidFill>
                <a:latin typeface="LMRoman10"/>
              </a:rPr>
              <a:t>Validated scale provided by Dr. Eean Crawford, faculty member in the Tippie College of Business. </a:t>
            </a:r>
          </a:p>
          <a:p>
            <a:pPr algn="just"/>
            <a:endParaRPr lang="en-US">
              <a:solidFill>
                <a:srgbClr val="000000"/>
              </a:solidFill>
              <a:latin typeface="LMRoman10"/>
            </a:endParaRPr>
          </a:p>
          <a:p>
            <a:pPr algn="just"/>
            <a:r>
              <a:rPr lang="en-US">
                <a:solidFill>
                  <a:srgbClr val="000000"/>
                </a:solidFill>
                <a:latin typeface="LMRoman10"/>
              </a:rPr>
              <a:t>Engagement behaviors show how personally connected people are to their jobs in terms of giving their full effort, paying close attention to their work, and emotionally caring about what they do. </a:t>
            </a:r>
          </a:p>
          <a:p>
            <a:pPr algn="just"/>
            <a:endParaRPr lang="en-US">
              <a:solidFill>
                <a:srgbClr val="000000"/>
              </a:solidFill>
              <a:latin typeface="LMRoman10"/>
            </a:endParaRPr>
          </a:p>
          <a:p>
            <a:pPr algn="just"/>
            <a:r>
              <a:rPr lang="en-US">
                <a:solidFill>
                  <a:srgbClr val="000000"/>
                </a:solidFill>
                <a:latin typeface="LMRoman10"/>
              </a:rPr>
              <a:t>When faculty and staff are engaged, they are more likely to be productive, effective, and happy, and to create a positive work culture for themselves and others.</a:t>
            </a:r>
          </a:p>
          <a:p>
            <a:endParaRPr lang="en-US"/>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a:p>
        </p:txBody>
      </p:sp>
    </p:spTree>
    <p:extLst>
      <p:ext uri="{BB962C8B-B14F-4D97-AF65-F5344CB8AC3E}">
        <p14:creationId xmlns:p14="http://schemas.microsoft.com/office/powerpoint/2010/main" val="11917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21</a:t>
            </a:fld>
            <a:endParaRPr lang="en-US"/>
          </a:p>
        </p:txBody>
      </p:sp>
    </p:spTree>
    <p:extLst>
      <p:ext uri="{BB962C8B-B14F-4D97-AF65-F5344CB8AC3E}">
        <p14:creationId xmlns:p14="http://schemas.microsoft.com/office/powerpoint/2010/main" val="231666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a:p>
        </p:txBody>
      </p:sp>
    </p:spTree>
    <p:extLst>
      <p:ext uri="{BB962C8B-B14F-4D97-AF65-F5344CB8AC3E}">
        <p14:creationId xmlns:p14="http://schemas.microsoft.com/office/powerpoint/2010/main" val="398122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UI response rate. </a:t>
            </a:r>
            <a:br>
              <a:rPr lang="en-US">
                <a:cs typeface="Calibri"/>
              </a:rPr>
            </a:br>
            <a:endParaRPr lang="en-US">
              <a:cs typeface="Calibri"/>
            </a:endParaRPr>
          </a:p>
          <a:p>
            <a:r>
              <a:rPr lang="en-US">
                <a:cs typeface="Calibri"/>
              </a:rPr>
              <a:t>This is the </a:t>
            </a:r>
            <a:r>
              <a:rPr lang="en-US" b="1">
                <a:cs typeface="Calibri"/>
              </a:rPr>
              <a:t>academic side</a:t>
            </a:r>
            <a:r>
              <a:rPr lang="en-US">
                <a:cs typeface="Calibri"/>
              </a:rPr>
              <a:t> of campus.  No students, postdocs, or health care.</a:t>
            </a:r>
          </a:p>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24603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lnSpc>
                <a:spcPct val="90000"/>
              </a:lnSpc>
              <a:buFont typeface="Arial" panose="020B0604020202020204" pitchFamily="34" charset="0"/>
              <a:buNone/>
            </a:pPr>
            <a:r>
              <a:rPr lang="en-US" sz="1200" b="1" i="0" dirty="0">
                <a:effectLst/>
              </a:rPr>
              <a:t>Participation Acknowledgment</a:t>
            </a:r>
            <a:r>
              <a:rPr lang="en-US" sz="1200" b="0" i="0" dirty="0">
                <a:effectLst/>
              </a:rPr>
              <a:t>: Thank everyone for their feedback and participation. </a:t>
            </a:r>
            <a:endParaRPr lang="en-US" dirty="0">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221056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a:ea typeface="Roboto"/>
              <a:cs typeface="Roboto"/>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7</a:t>
            </a:fld>
            <a:endParaRPr lang="en-US"/>
          </a:p>
        </p:txBody>
      </p:sp>
    </p:spTree>
    <p:extLst>
      <p:ext uri="{BB962C8B-B14F-4D97-AF65-F5344CB8AC3E}">
        <p14:creationId xmlns:p14="http://schemas.microsoft.com/office/powerpoint/2010/main" val="102104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a:p>
        </p:txBody>
      </p:sp>
    </p:spTree>
    <p:extLst>
      <p:ext uri="{BB962C8B-B14F-4D97-AF65-F5344CB8AC3E}">
        <p14:creationId xmlns:p14="http://schemas.microsoft.com/office/powerpoint/2010/main" val="56006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9</a:t>
            </a:fld>
            <a:endParaRPr lang="en-US"/>
          </a:p>
        </p:txBody>
      </p:sp>
    </p:spTree>
    <p:extLst>
      <p:ext uri="{BB962C8B-B14F-4D97-AF65-F5344CB8AC3E}">
        <p14:creationId xmlns:p14="http://schemas.microsoft.com/office/powerpoint/2010/main" val="159161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a:p>
        </p:txBody>
      </p:sp>
    </p:spTree>
    <p:extLst>
      <p:ext uri="{BB962C8B-B14F-4D97-AF65-F5344CB8AC3E}">
        <p14:creationId xmlns:p14="http://schemas.microsoft.com/office/powerpoint/2010/main" val="169744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Segoe UI" panose="020B0502040204020203" pitchFamily="34" charset="0"/>
              <a:cs typeface="Segoe UI"/>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a:p>
        </p:txBody>
      </p:sp>
    </p:spTree>
    <p:extLst>
      <p:ext uri="{BB962C8B-B14F-4D97-AF65-F5344CB8AC3E}">
        <p14:creationId xmlns:p14="http://schemas.microsoft.com/office/powerpoint/2010/main" val="120035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Segoe UI" panose="020B0502040204020203" pitchFamily="34" charset="0"/>
              <a:cs typeface="Segoe UI"/>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a:p>
        </p:txBody>
      </p:sp>
    </p:spTree>
    <p:extLst>
      <p:ext uri="{BB962C8B-B14F-4D97-AF65-F5344CB8AC3E}">
        <p14:creationId xmlns:p14="http://schemas.microsoft.com/office/powerpoint/2010/main" val="139177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931628" cy="1847088"/>
          </a:xfrm>
        </p:spPr>
        <p:txBody>
          <a:bodyPr lIns="0" tIns="0" rIns="0" bIns="0" anchor="t" anchorCtr="0">
            <a:normAutofit/>
          </a:bodyPr>
          <a:lstStyle>
            <a:lvl1pPr algn="l">
              <a:defRPr sz="52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EBA0026-8676-FC4D-B8E3-23D67CC31E33}"/>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1" name="Text Placeholder 15">
            <a:extLst>
              <a:ext uri="{FF2B5EF4-FFF2-40B4-BE49-F238E27FC236}">
                <a16:creationId xmlns:a16="http://schemas.microsoft.com/office/drawing/2014/main" id="{C56D6AE6-8806-5841-BD04-7C1509FA8029}"/>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6" y="1774217"/>
            <a:ext cx="6948756"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9" name="Picture 8" descr="The University of Iowa">
            <a:extLst>
              <a:ext uri="{FF2B5EF4-FFF2-40B4-BE49-F238E27FC236}">
                <a16:creationId xmlns:a16="http://schemas.microsoft.com/office/drawing/2014/main" id="{F79387AB-96AB-3C45-A320-91F134DB3255}"/>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2880" userDrawn="1">
          <p15:clr>
            <a:srgbClr val="FBAE40"/>
          </p15:clr>
        </p15:guide>
        <p15:guide id="3" pos="450" userDrawn="1">
          <p15:clr>
            <a:srgbClr val="FBAE40"/>
          </p15:clr>
        </p15:guide>
        <p15:guide id="4" pos="531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289198"/>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76838"/>
            <a:ext cx="3600164"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279146"/>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66786"/>
            <a:ext cx="3600168"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FB445FB3-9F03-6E45-A046-D32E1D8AA79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BA149722-E418-5049-AB8B-86D90151F093}"/>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2A845926-60C8-4F49-ABF0-3DC9E8370DA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207D8975-2D7E-8541-B9BA-B4ACB2453DE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B052AD83-662D-804A-9C50-78BD2D9F776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5" name="Footer Placeholder 4">
            <a:extLst>
              <a:ext uri="{FF2B5EF4-FFF2-40B4-BE49-F238E27FC236}">
                <a16:creationId xmlns:a16="http://schemas.microsoft.com/office/drawing/2014/main" id="{09F774AF-F9D8-314F-ADA4-4C6BF856754D}"/>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7716440" cy="329184"/>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marR="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marL="0" marR="0" lvl="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a:pPr>
            <a:r>
              <a:rPr lang="en-US"/>
              <a:t>Click to edit row text</a:t>
            </a:r>
          </a:p>
          <a:p>
            <a:pPr lvl="0"/>
            <a:endParaRPr lang="en-US"/>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38019"/>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11376"/>
            <a:ext cx="7716440"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44628"/>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80501"/>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93705"/>
            <a:ext cx="7716440"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26956"/>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34AAC5E4-D04D-AA43-9A77-008D2409BECE}"/>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795C6E8E-B090-754E-BB4D-53EC4364AED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21424"/>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54675"/>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83657"/>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16908"/>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23178"/>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656430"/>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685411"/>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18662"/>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5AA78D2-879D-BC4F-9774-9CE61C81AA4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95EBCFD2-248B-A44E-AEE6-8987ECBEC98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1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66047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80360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236853"/>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69176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87014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303394"/>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78519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4988550"/>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421802"/>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805075"/>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238327"/>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871616"/>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304868"/>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4990024"/>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423276"/>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5" name="Picture 34" descr="The University of Iowa">
            <a:extLst>
              <a:ext uri="{FF2B5EF4-FFF2-40B4-BE49-F238E27FC236}">
                <a16:creationId xmlns:a16="http://schemas.microsoft.com/office/drawing/2014/main" id="{2DA8F900-4BB3-134B-A7DE-0A6F63695305}"/>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6" name="Footer Placeholder 4">
            <a:extLst>
              <a:ext uri="{FF2B5EF4-FFF2-40B4-BE49-F238E27FC236}">
                <a16:creationId xmlns:a16="http://schemas.microsoft.com/office/drawing/2014/main" id="{B5B719EA-A20E-994C-8EEE-69E62E50742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756430"/>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7816"/>
            <a:ext cx="3600164"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109427"/>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590814"/>
            <a:ext cx="3600164" cy="11819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746378"/>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7764"/>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099375"/>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580761"/>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70498093-055A-1249-80EE-EB69C10A937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8EEADFDD-6D39-8041-B44B-CC11D0FD544F}"/>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Stat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141220" y="2469136"/>
            <a:ext cx="940541" cy="930491"/>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9F9D999-694A-C64C-9BA8-FF37455DDD7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A000685F-E841-A44D-AC9C-173BD5E3C25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34" name="Picture Placeholder 50">
            <a:extLst>
              <a:ext uri="{FF2B5EF4-FFF2-40B4-BE49-F238E27FC236}">
                <a16:creationId xmlns:a16="http://schemas.microsoft.com/office/drawing/2014/main" id="{F52BFEB6-775B-5540-A1D7-F6E3DDCDB834}"/>
              </a:ext>
            </a:extLst>
          </p:cNvPr>
          <p:cNvSpPr>
            <a:spLocks noGrp="1"/>
          </p:cNvSpPr>
          <p:nvPr>
            <p:ph type="pic" sz="quarter" idx="28"/>
          </p:nvPr>
        </p:nvSpPr>
        <p:spPr>
          <a:xfrm>
            <a:off x="4873763" y="2484685"/>
            <a:ext cx="940541" cy="930491"/>
          </a:xfrm>
        </p:spPr>
        <p:txBody>
          <a:bodyPr/>
          <a:lstStyle>
            <a:lvl1pPr marL="0" indent="0">
              <a:buNone/>
              <a:defRPr/>
            </a:lvl1pPr>
          </a:lstStyle>
          <a:p>
            <a:endParaRPr lang="en-US"/>
          </a:p>
        </p:txBody>
      </p:sp>
      <p:sp>
        <p:nvSpPr>
          <p:cNvPr id="35" name="Picture Placeholder 50">
            <a:extLst>
              <a:ext uri="{FF2B5EF4-FFF2-40B4-BE49-F238E27FC236}">
                <a16:creationId xmlns:a16="http://schemas.microsoft.com/office/drawing/2014/main" id="{3B2767A3-945C-8A48-8F63-467E5E2A4DDF}"/>
              </a:ext>
            </a:extLst>
          </p:cNvPr>
          <p:cNvSpPr>
            <a:spLocks noGrp="1"/>
          </p:cNvSpPr>
          <p:nvPr>
            <p:ph type="pic" sz="quarter" idx="29"/>
          </p:nvPr>
        </p:nvSpPr>
        <p:spPr>
          <a:xfrm>
            <a:off x="7606307" y="2484685"/>
            <a:ext cx="940541" cy="930491"/>
          </a:xfrm>
        </p:spPr>
        <p:txBody>
          <a:bodyPr/>
          <a:lstStyle>
            <a:lvl1pPr marL="0" indent="0">
              <a:buNone/>
              <a:defRPr/>
            </a:lvl1pPr>
          </a:lstStyle>
          <a:p>
            <a:endParaRPr lang="en-US"/>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16102"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72729" y="2553043"/>
            <a:ext cx="886809" cy="878171"/>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A13C9DCC-5284-6A4A-A857-E196C97A307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8" name="Footer Placeholder 4">
            <a:extLst>
              <a:ext uri="{FF2B5EF4-FFF2-40B4-BE49-F238E27FC236}">
                <a16:creationId xmlns:a16="http://schemas.microsoft.com/office/drawing/2014/main" id="{EE85593F-9DA3-E843-83EA-BB61BA6E56A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29" name="Oval 28">
            <a:extLst>
              <a:ext uri="{FF2B5EF4-FFF2-40B4-BE49-F238E27FC236}">
                <a16:creationId xmlns:a16="http://schemas.microsoft.com/office/drawing/2014/main" id="{DF1D17A9-33ED-0C42-9E29-A5641F8C0AFE}"/>
              </a:ext>
              <a:ext uri="{C183D7F6-B498-43B3-948B-1728B52AA6E4}">
                <adec:decorative xmlns:adec="http://schemas.microsoft.com/office/drawing/2017/decorative" val="1"/>
              </a:ext>
            </a:extLst>
          </p:cNvPr>
          <p:cNvSpPr/>
          <p:nvPr userDrawn="1"/>
        </p:nvSpPr>
        <p:spPr>
          <a:xfrm>
            <a:off x="3859924"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icture Placeholder 3">
            <a:extLst>
              <a:ext uri="{FF2B5EF4-FFF2-40B4-BE49-F238E27FC236}">
                <a16:creationId xmlns:a16="http://schemas.microsoft.com/office/drawing/2014/main" id="{569A0A84-E625-844B-BFE2-C1C6287E290E}"/>
              </a:ext>
            </a:extLst>
          </p:cNvPr>
          <p:cNvSpPr>
            <a:spLocks noGrp="1"/>
          </p:cNvSpPr>
          <p:nvPr>
            <p:ph type="pic" sz="quarter" idx="24"/>
          </p:nvPr>
        </p:nvSpPr>
        <p:spPr>
          <a:xfrm>
            <a:off x="4103299" y="2553043"/>
            <a:ext cx="886809" cy="878171"/>
          </a:xfrm>
        </p:spPr>
        <p:txBody>
          <a:bodyPr/>
          <a:lstStyle>
            <a:lvl1pPr>
              <a:buNone/>
              <a:defRPr/>
            </a:lvl1pPr>
          </a:lstStyle>
          <a:p>
            <a:endParaRPr lang="en-US"/>
          </a:p>
        </p:txBody>
      </p:sp>
      <p:sp>
        <p:nvSpPr>
          <p:cNvPr id="31" name="Oval 30">
            <a:extLst>
              <a:ext uri="{FF2B5EF4-FFF2-40B4-BE49-F238E27FC236}">
                <a16:creationId xmlns:a16="http://schemas.microsoft.com/office/drawing/2014/main" id="{A5736D78-B363-E54C-9445-910A8845B60F}"/>
              </a:ext>
              <a:ext uri="{C183D7F6-B498-43B3-948B-1728B52AA6E4}">
                <adec:decorative xmlns:adec="http://schemas.microsoft.com/office/drawing/2017/decorative" val="1"/>
              </a:ext>
            </a:extLst>
          </p:cNvPr>
          <p:cNvSpPr/>
          <p:nvPr userDrawn="1"/>
        </p:nvSpPr>
        <p:spPr>
          <a:xfrm>
            <a:off x="6503747" y="2265939"/>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Picture Placeholder 3">
            <a:extLst>
              <a:ext uri="{FF2B5EF4-FFF2-40B4-BE49-F238E27FC236}">
                <a16:creationId xmlns:a16="http://schemas.microsoft.com/office/drawing/2014/main" id="{AE5BD224-C6F0-A44B-8415-008E871A701D}"/>
              </a:ext>
            </a:extLst>
          </p:cNvPr>
          <p:cNvSpPr>
            <a:spLocks noGrp="1"/>
          </p:cNvSpPr>
          <p:nvPr>
            <p:ph type="pic" sz="quarter" idx="25"/>
          </p:nvPr>
        </p:nvSpPr>
        <p:spPr>
          <a:xfrm>
            <a:off x="6760374" y="2552669"/>
            <a:ext cx="886809" cy="878171"/>
          </a:xfrm>
        </p:spPr>
        <p:txBody>
          <a:bodyPr/>
          <a:lstStyle>
            <a:lvl1pPr>
              <a:buNone/>
              <a:defRPr/>
            </a:lvl1pPr>
          </a:lstStyle>
          <a:p>
            <a:endParaRPr lang="en-US"/>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3872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9" name="Picture 8" descr="The University of Iowa">
            <a:extLst>
              <a:ext uri="{FF2B5EF4-FFF2-40B4-BE49-F238E27FC236}">
                <a16:creationId xmlns:a16="http://schemas.microsoft.com/office/drawing/2014/main" id="{2BFB147F-9BD6-AA42-8D58-18E266C69A12}"/>
              </a:ext>
            </a:extLst>
          </p:cNvPr>
          <p:cNvPicPr>
            <a:picLocks noChangeAspect="1"/>
          </p:cNvPicPr>
          <p:nvPr userDrawn="1"/>
        </p:nvPicPr>
        <p:blipFill>
          <a:blip r:embed="rId2"/>
          <a:srcRect/>
          <a:stretch/>
        </p:blipFill>
        <p:spPr>
          <a:xfrm>
            <a:off x="6476484" y="150"/>
            <a:ext cx="2020330" cy="961761"/>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4" name="Picture 33" descr="The University of Iowa">
            <a:extLst>
              <a:ext uri="{FF2B5EF4-FFF2-40B4-BE49-F238E27FC236}">
                <a16:creationId xmlns:a16="http://schemas.microsoft.com/office/drawing/2014/main" id="{E6A101F6-A986-EA4C-85FF-846F802DF0A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5" name="Footer Placeholder 4">
            <a:extLst>
              <a:ext uri="{FF2B5EF4-FFF2-40B4-BE49-F238E27FC236}">
                <a16:creationId xmlns:a16="http://schemas.microsoft.com/office/drawing/2014/main" id="{DBA4A05F-7745-F24C-BB9F-0EF0456B4EA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36" name="Oval 35">
            <a:extLst>
              <a:ext uri="{FF2B5EF4-FFF2-40B4-BE49-F238E27FC236}">
                <a16:creationId xmlns:a16="http://schemas.microsoft.com/office/drawing/2014/main" id="{F794BC38-28A2-BC4E-9A38-652E9790E452}"/>
              </a:ext>
              <a:ext uri="{C183D7F6-B498-43B3-948B-1728B52AA6E4}">
                <adec:decorative xmlns:adec="http://schemas.microsoft.com/office/drawing/2017/decorative" val="1"/>
              </a:ext>
            </a:extLst>
          </p:cNvPr>
          <p:cNvSpPr/>
          <p:nvPr userDrawn="1"/>
        </p:nvSpPr>
        <p:spPr>
          <a:xfrm>
            <a:off x="95278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icture Placeholder 3">
            <a:extLst>
              <a:ext uri="{FF2B5EF4-FFF2-40B4-BE49-F238E27FC236}">
                <a16:creationId xmlns:a16="http://schemas.microsoft.com/office/drawing/2014/main" id="{BEB5B93C-855D-1841-B46E-5C7DC4474C9D}"/>
              </a:ext>
            </a:extLst>
          </p:cNvPr>
          <p:cNvSpPr>
            <a:spLocks noGrp="1"/>
          </p:cNvSpPr>
          <p:nvPr>
            <p:ph type="pic" sz="quarter" idx="25"/>
          </p:nvPr>
        </p:nvSpPr>
        <p:spPr>
          <a:xfrm>
            <a:off x="1169656" y="2531257"/>
            <a:ext cx="886809" cy="878171"/>
          </a:xfrm>
        </p:spPr>
        <p:txBody>
          <a:bodyPr/>
          <a:lstStyle>
            <a:lvl1pPr>
              <a:buNone/>
              <a:defRPr/>
            </a:lvl1pPr>
          </a:lstStyle>
          <a:p>
            <a:endParaRPr lang="en-US"/>
          </a:p>
        </p:txBody>
      </p:sp>
      <p:sp>
        <p:nvSpPr>
          <p:cNvPr id="38" name="Oval 37">
            <a:extLst>
              <a:ext uri="{FF2B5EF4-FFF2-40B4-BE49-F238E27FC236}">
                <a16:creationId xmlns:a16="http://schemas.microsoft.com/office/drawing/2014/main" id="{B88EAE07-826D-E648-AD1B-C375586FE0F9}"/>
              </a:ext>
              <a:ext uri="{C183D7F6-B498-43B3-948B-1728B52AA6E4}">
                <adec:decorative xmlns:adec="http://schemas.microsoft.com/office/drawing/2017/decorative" val="1"/>
              </a:ext>
            </a:extLst>
          </p:cNvPr>
          <p:cNvSpPr/>
          <p:nvPr userDrawn="1"/>
        </p:nvSpPr>
        <p:spPr>
          <a:xfrm>
            <a:off x="2905813"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Picture Placeholder 3">
            <a:extLst>
              <a:ext uri="{FF2B5EF4-FFF2-40B4-BE49-F238E27FC236}">
                <a16:creationId xmlns:a16="http://schemas.microsoft.com/office/drawing/2014/main" id="{6B4B3321-3FE0-F24B-B46D-CBEB820F0DB5}"/>
              </a:ext>
            </a:extLst>
          </p:cNvPr>
          <p:cNvSpPr>
            <a:spLocks noGrp="1"/>
          </p:cNvSpPr>
          <p:nvPr>
            <p:ph type="pic" sz="quarter" idx="21"/>
          </p:nvPr>
        </p:nvSpPr>
        <p:spPr>
          <a:xfrm>
            <a:off x="3205973" y="2546988"/>
            <a:ext cx="806295" cy="798442"/>
          </a:xfrm>
        </p:spPr>
        <p:txBody>
          <a:bodyPr/>
          <a:lstStyle>
            <a:lvl1pPr>
              <a:buNone/>
              <a:defRPr/>
            </a:lvl1pPr>
          </a:lstStyle>
          <a:p>
            <a:endParaRPr lang="en-US"/>
          </a:p>
        </p:txBody>
      </p:sp>
      <p:sp>
        <p:nvSpPr>
          <p:cNvPr id="40" name="Oval 39">
            <a:extLst>
              <a:ext uri="{FF2B5EF4-FFF2-40B4-BE49-F238E27FC236}">
                <a16:creationId xmlns:a16="http://schemas.microsoft.com/office/drawing/2014/main" id="{6B3422DB-51E9-564F-9FE0-BE73E0376126}"/>
              </a:ext>
              <a:ext uri="{C183D7F6-B498-43B3-948B-1728B52AA6E4}">
                <adec:decorative xmlns:adec="http://schemas.microsoft.com/office/drawing/2017/decorative" val="1"/>
              </a:ext>
            </a:extLst>
          </p:cNvPr>
          <p:cNvSpPr/>
          <p:nvPr userDrawn="1"/>
        </p:nvSpPr>
        <p:spPr>
          <a:xfrm>
            <a:off x="4887656"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Picture Placeholder 3">
            <a:extLst>
              <a:ext uri="{FF2B5EF4-FFF2-40B4-BE49-F238E27FC236}">
                <a16:creationId xmlns:a16="http://schemas.microsoft.com/office/drawing/2014/main" id="{2E216002-26D5-D44D-B1E3-F7FFA5933B39}"/>
              </a:ext>
            </a:extLst>
          </p:cNvPr>
          <p:cNvSpPr>
            <a:spLocks noGrp="1"/>
          </p:cNvSpPr>
          <p:nvPr>
            <p:ph type="pic" sz="quarter" idx="26"/>
          </p:nvPr>
        </p:nvSpPr>
        <p:spPr>
          <a:xfrm>
            <a:off x="5167368" y="2546987"/>
            <a:ext cx="825546" cy="817505"/>
          </a:xfrm>
        </p:spPr>
        <p:txBody>
          <a:bodyPr/>
          <a:lstStyle>
            <a:lvl1pPr>
              <a:buNone/>
              <a:defRPr/>
            </a:lvl1pPr>
          </a:lstStyle>
          <a:p>
            <a:endParaRPr lang="en-US"/>
          </a:p>
        </p:txBody>
      </p:sp>
      <p:sp>
        <p:nvSpPr>
          <p:cNvPr id="42" name="Oval 41">
            <a:extLst>
              <a:ext uri="{FF2B5EF4-FFF2-40B4-BE49-F238E27FC236}">
                <a16:creationId xmlns:a16="http://schemas.microsoft.com/office/drawing/2014/main" id="{96648D4D-6BD9-F24C-955D-9701360F7A42}"/>
              </a:ext>
              <a:ext uri="{C183D7F6-B498-43B3-948B-1728B52AA6E4}">
                <adec:decorative xmlns:adec="http://schemas.microsoft.com/office/drawing/2017/decorative" val="1"/>
              </a:ext>
            </a:extLst>
          </p:cNvPr>
          <p:cNvSpPr/>
          <p:nvPr userDrawn="1"/>
        </p:nvSpPr>
        <p:spPr>
          <a:xfrm>
            <a:off x="681961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Picture Placeholder 3">
            <a:extLst>
              <a:ext uri="{FF2B5EF4-FFF2-40B4-BE49-F238E27FC236}">
                <a16:creationId xmlns:a16="http://schemas.microsoft.com/office/drawing/2014/main" id="{E602C083-BC5F-514B-8FA9-A814C3E27430}"/>
              </a:ext>
            </a:extLst>
          </p:cNvPr>
          <p:cNvSpPr>
            <a:spLocks noGrp="1"/>
          </p:cNvSpPr>
          <p:nvPr>
            <p:ph type="pic" sz="quarter" idx="27"/>
          </p:nvPr>
        </p:nvSpPr>
        <p:spPr>
          <a:xfrm>
            <a:off x="7086775" y="2525203"/>
            <a:ext cx="825548" cy="817506"/>
          </a:xfrm>
        </p:spPr>
        <p:txBody>
          <a:bodyPr/>
          <a:lstStyle>
            <a:lvl1pPr>
              <a:buNone/>
              <a:defRPr/>
            </a:lvl1pPr>
          </a:lstStyle>
          <a:p>
            <a:endParaRPr lang="en-US"/>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264538"/>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253301"/>
            <a:ext cx="2230029"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253301"/>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366D8D2D-32DD-794A-9976-853EF650004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46934CAC-A1D4-6545-B8FE-B5DAC1E7D2F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230000"/>
            <a:ext cx="1769150"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5841833A-DC48-1341-8CED-2C33FF13E5F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9" name="Footer Placeholder 4">
            <a:extLst>
              <a:ext uri="{FF2B5EF4-FFF2-40B4-BE49-F238E27FC236}">
                <a16:creationId xmlns:a16="http://schemas.microsoft.com/office/drawing/2014/main" id="{99532311-74A6-524D-8B7C-520D61A0A09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normAutofit/>
          </a:bodyPr>
          <a:lstStyle>
            <a:lvl1pPr>
              <a:defRPr sz="3300"/>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0" name="Picture 9" descr="The University of Iowa">
            <a:extLst>
              <a:ext uri="{FF2B5EF4-FFF2-40B4-BE49-F238E27FC236}">
                <a16:creationId xmlns:a16="http://schemas.microsoft.com/office/drawing/2014/main" id="{AEE57422-8581-D940-B95A-28BB5FA8EBE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F4890DD7-288C-3F48-AC5A-4CC0C37D9FAB}"/>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34" userDrawn="1">
          <p15:clr>
            <a:srgbClr val="FBAE40"/>
          </p15:clr>
        </p15:guide>
        <p15:guide id="3" pos="45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 uri="{C183D7F6-B498-43B3-948B-1728B52AA6E4}">
                <adec:decorative xmlns:adec="http://schemas.microsoft.com/office/drawing/2017/decorative" val="1"/>
              </a:ext>
            </a:extLst>
          </p:cNvPr>
          <p:cNvCxnSpPr>
            <a:cxnSpLocks/>
          </p:cNvCxnSpPr>
          <p:nvPr userDrawn="1"/>
        </p:nvCxnSpPr>
        <p:spPr>
          <a:xfrm>
            <a:off x="714376" y="16426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sz="2000">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34551"/>
            <a:ext cx="3774374" cy="3163824"/>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BF0FB327-46C7-CA4D-9F47-B21B9F7D79F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A0A57B74-2163-4C4B-BFF2-0F1E68BF384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45" userDrawn="1">
          <p15:clr>
            <a:srgbClr val="FBAE40"/>
          </p15:clr>
        </p15:guide>
        <p15:guide id="3" pos="450" userDrawn="1">
          <p15:clr>
            <a:srgbClr val="FBAE40"/>
          </p15:clr>
        </p15:guide>
        <p15:guide id="4"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1994" y="13100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34AAA98D-AE4C-3B41-A01C-8A57BF732058}"/>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761FD608-F8D8-AF42-97E8-83F5C7F92E37}"/>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214770"/>
            <a:ext cx="5372488" cy="1160369"/>
          </a:xfrm>
        </p:spPr>
        <p:txBody>
          <a:bodyPr lIns="0" tIns="0" rIns="0" bIns="0" anchor="t" anchorCtr="0">
            <a:noAutofit/>
          </a:bodyPr>
          <a:lstStyle>
            <a:lvl1pPr algn="l">
              <a:defRPr sz="52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12" name="Straight Connector 11">
            <a:extLst>
              <a:ext uri="{FF2B5EF4-FFF2-40B4-BE49-F238E27FC236}">
                <a16:creationId xmlns:a16="http://schemas.microsoft.com/office/drawing/2014/main" id="{382B9834-3ABC-DD48-8F8B-7C2FACEC9236}"/>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87124"/>
            <a:ext cx="201528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 uri="{C183D7F6-B498-43B3-948B-1728B52AA6E4}">
                <adec:decorative xmlns:adec="http://schemas.microsoft.com/office/drawing/2017/decorative" val="1"/>
              </a:ext>
            </a:extLst>
          </p:cNvPr>
          <p:cNvSpPr/>
          <p:nvPr userDrawn="1"/>
        </p:nvSpPr>
        <p:spPr>
          <a:xfrm>
            <a:off x="711994" y="4789293"/>
            <a:ext cx="292608" cy="30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89435" y="4789292"/>
            <a:ext cx="1719072" cy="300082"/>
          </a:xfrm>
          <a:solidFill>
            <a:schemeClr val="tx1"/>
          </a:solidFill>
          <a:ln>
            <a:noFill/>
          </a:ln>
        </p:spPr>
        <p:txBody>
          <a:bodyPr wrap="squar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4864147"/>
            <a:ext cx="14630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descr="The University of Iowa">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1189"/>
            <a:ext cx="2015279" cy="963278"/>
          </a:xfrm>
          <a:prstGeom prst="rect">
            <a:avLst/>
          </a:prstGeom>
        </p:spPr>
      </p:pic>
      <p:sp>
        <p:nvSpPr>
          <p:cNvPr id="13" name="Footer Placeholder 4">
            <a:extLst>
              <a:ext uri="{FF2B5EF4-FFF2-40B4-BE49-F238E27FC236}">
                <a16:creationId xmlns:a16="http://schemas.microsoft.com/office/drawing/2014/main" id="{D7F85C9B-9D4B-D642-BBFB-CDE025D69CBD}"/>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tx1"/>
                </a:solidFill>
              </a:defRPr>
            </a:lvl1pPr>
          </a:lstStyle>
          <a:p>
            <a:r>
              <a:rPr lang="en-US"/>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a:t>Insert-&gt;Header and Footer-&gt;Type Customizable Name</a:t>
            </a:r>
            <a:endParaRPr lang="en-US" sz="165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229810"/>
            <a:ext cx="7886700" cy="1311454"/>
          </a:xfrm>
        </p:spPr>
        <p:txBody>
          <a:bodyPr/>
          <a:lstStyle>
            <a:lvl1pPr algn="ctr">
              <a:defRPr sz="4200">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1793124"/>
            <a:ext cx="5715000" cy="1666875"/>
          </a:xfrm>
          <a:prstGeom prst="rect">
            <a:avLst/>
          </a:prstGeom>
        </p:spPr>
      </p:pic>
    </p:spTree>
    <p:extLst>
      <p:ext uri="{BB962C8B-B14F-4D97-AF65-F5344CB8AC3E}">
        <p14:creationId xmlns:p14="http://schemas.microsoft.com/office/powerpoint/2010/main" val="11334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7720" cy="2431224"/>
          </a:xfrm>
        </p:spPr>
        <p:txBody>
          <a:bodyPr anchor="ctr" anchorCtr="0">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04721"/>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081555"/>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09BBB92-B5AB-3E46-A519-2A2BBFF13FF8}"/>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a:solidFill>
                <a:schemeClr val="bg1"/>
              </a:solidFill>
            </a:endParaRPr>
          </a:p>
        </p:txBody>
      </p:sp>
      <p:pic>
        <p:nvPicPr>
          <p:cNvPr id="13" name="Picture 12" descr="The University of Iowa">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622"/>
            <a:ext cx="2015279" cy="959656"/>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8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5"/>
            <a:ext cx="4616795" cy="393146"/>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06998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9993354-AA52-D24C-AE6B-C02456C6D92A}"/>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descr="The University of Iowa">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1189"/>
            <a:ext cx="2015279" cy="963278"/>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1"/>
            <a:ext cx="7715249" cy="759906"/>
          </a:xfrm>
        </p:spPr>
        <p:txBody>
          <a:bodyPr lIns="0" tIns="0" rIns="0" bIns="0" anchor="t" anchorCtr="0">
            <a:normAutofit/>
          </a:bodyPr>
          <a:lstStyle>
            <a:lvl1pPr algn="l">
              <a:defRPr sz="48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22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2"/>
            <a:ext cx="7715249" cy="759907"/>
          </a:xfrm>
        </p:spPr>
        <p:txBody>
          <a:bodyPr lIns="0" tIns="0" rIns="0" bIns="0" anchor="t" anchorCtr="0">
            <a:normAutofit/>
          </a:bodyPr>
          <a:lstStyle>
            <a:lvl1pPr algn="l">
              <a:defRPr sz="48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989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1763547"/>
            <a:ext cx="4186265" cy="618631"/>
          </a:xfrm>
          <a:solidFill>
            <a:schemeClr val="accent1"/>
          </a:solidFill>
        </p:spPr>
        <p:txBody>
          <a:bodyPr wrap="square" lIns="91440" tIns="91440" bIns="0">
            <a:spAutoFit/>
          </a:bodyPr>
          <a:lstStyle>
            <a:lvl1pPr>
              <a:defRPr sz="3800"/>
            </a:lvl1pPr>
          </a:lstStyle>
          <a:p>
            <a:r>
              <a:rPr lang="en-US"/>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7" name="Picture 6" descr="The University of Iowa">
            <a:extLst>
              <a:ext uri="{FF2B5EF4-FFF2-40B4-BE49-F238E27FC236}">
                <a16:creationId xmlns:a16="http://schemas.microsoft.com/office/drawing/2014/main" id="{22558F6C-63A6-764A-A42A-B9198FB98EE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8" name="Footer Placeholder 4">
            <a:extLst>
              <a:ext uri="{FF2B5EF4-FFF2-40B4-BE49-F238E27FC236}">
                <a16:creationId xmlns:a16="http://schemas.microsoft.com/office/drawing/2014/main" id="{7987A145-9C93-2C47-9BAC-3865EAA30431}"/>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CD97EF86-E180-1E4F-8C76-63FC6B25126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9" name="Footer Placeholder 4">
            <a:extLst>
              <a:ext uri="{FF2B5EF4-FFF2-40B4-BE49-F238E27FC236}">
                <a16:creationId xmlns:a16="http://schemas.microsoft.com/office/drawing/2014/main" id="{1FBD3EF9-AA04-A444-8D91-715DA8AEE034}"/>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5" r:id="rId14"/>
    <p:sldLayoutId id="2147483677" r:id="rId15"/>
    <p:sldLayoutId id="2147483676" r:id="rId16"/>
    <p:sldLayoutId id="2147483672" r:id="rId17"/>
    <p:sldLayoutId id="2147483692" r:id="rId18"/>
    <p:sldLayoutId id="2147483669" r:id="rId19"/>
    <p:sldLayoutId id="2147483671" r:id="rId20"/>
    <p:sldLayoutId id="2147483679" r:id="rId21"/>
    <p:sldLayoutId id="2147483680" r:id="rId22"/>
    <p:sldLayoutId id="2147483654" r:id="rId23"/>
    <p:sldLayoutId id="2147483655" r:id="rId24"/>
    <p:sldLayoutId id="2147483665" r:id="rId25"/>
    <p:sldLayoutId id="2147483664" r:id="rId26"/>
    <p:sldLayoutId id="2147483689" r:id="rId27"/>
    <p:sldLayoutId id="2147483693" r:id="rId28"/>
    <p:sldLayoutId id="2147483691" r:id="rId29"/>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hyperlink" Target="https://hr.uiowa.edu/sites/hr.uiowa.edu/files/2025-04/WAI%20Infographic%20%287%29%20%281%29.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hr.uiowa.edu/sites/hr.uiowa.edu/files/2025-04/WAI%20Infographic%20%287%29%20%281%29.pdf" TargetMode="Externa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hyperlink" Target="https://hr.uiowa.edu/sites/hr.uiowa.edu/files/2025-04/WAI%20Infographic%20%287%29%20%281%29.pdf"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hr.uiowa.edu/sites/hr.uiowa.edu/files/2025-04/WAI%20Infographic%20%287%29%20%281%29.pdf"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hr.uiowa.edu/sites/hr.uiowa.edu/files/2025-04/WAI%20Infographic%20%287%29%20%281%29.pdf"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hr.uiowa.edu/sites/hr.uiowa.edu/files/2025-04/WAI%20Infographic%20%287%29%20%281%29.pdf"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5.png"/><Relationship Id="rId50" Type="http://schemas.openxmlformats.org/officeDocument/2006/relationships/image" Target="../media/image68.png"/><Relationship Id="rId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35.png"/><Relationship Id="rId29" Type="http://schemas.openxmlformats.org/officeDocument/2006/relationships/image" Target="../media/image48.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1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6.png"/><Relationship Id="rId8" Type="http://schemas.openxmlformats.org/officeDocument/2006/relationships/image" Target="../media/image27.png"/><Relationship Id="rId51" Type="http://schemas.openxmlformats.org/officeDocument/2006/relationships/image" Target="../media/image69.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4.png"/><Relationship Id="rId20" Type="http://schemas.openxmlformats.org/officeDocument/2006/relationships/image" Target="../media/image39.png"/><Relationship Id="rId41"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25.png"/></Relationships>
</file>

<file path=ppt/slides/_rels/slide19.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4.png"/><Relationship Id="rId26" Type="http://schemas.openxmlformats.org/officeDocument/2006/relationships/image" Target="../media/image91.png"/><Relationship Id="rId39" Type="http://schemas.openxmlformats.org/officeDocument/2006/relationships/image" Target="../media/image102.png"/><Relationship Id="rId21" Type="http://schemas.openxmlformats.org/officeDocument/2006/relationships/image" Target="../media/image87.png"/><Relationship Id="rId34" Type="http://schemas.openxmlformats.org/officeDocument/2006/relationships/image" Target="../media/image97.png"/><Relationship Id="rId42" Type="http://schemas.openxmlformats.org/officeDocument/2006/relationships/image" Target="../media/image105.png"/><Relationship Id="rId47" Type="http://schemas.openxmlformats.org/officeDocument/2006/relationships/image" Target="../media/image12.png"/><Relationship Id="rId50" Type="http://schemas.openxmlformats.org/officeDocument/2006/relationships/image" Target="../media/image111.png"/><Relationship Id="rId7" Type="http://schemas.openxmlformats.org/officeDocument/2006/relationships/image" Target="../media/image74.png"/><Relationship Id="rId2" Type="http://schemas.openxmlformats.org/officeDocument/2006/relationships/image" Target="../media/image70.png"/><Relationship Id="rId16" Type="http://schemas.openxmlformats.org/officeDocument/2006/relationships/image" Target="../media/image82.png"/><Relationship Id="rId29" Type="http://schemas.openxmlformats.org/officeDocument/2006/relationships/image" Target="../media/image13.png"/><Relationship Id="rId11" Type="http://schemas.openxmlformats.org/officeDocument/2006/relationships/image" Target="../media/image78.png"/><Relationship Id="rId24" Type="http://schemas.openxmlformats.org/officeDocument/2006/relationships/image" Target="../media/image9.png"/><Relationship Id="rId32" Type="http://schemas.openxmlformats.org/officeDocument/2006/relationships/image" Target="../media/image95.png"/><Relationship Id="rId37" Type="http://schemas.openxmlformats.org/officeDocument/2006/relationships/image" Target="../media/image100.png"/><Relationship Id="rId40" Type="http://schemas.openxmlformats.org/officeDocument/2006/relationships/image" Target="../media/image103.png"/><Relationship Id="rId45" Type="http://schemas.openxmlformats.org/officeDocument/2006/relationships/image" Target="../media/image11.png"/><Relationship Id="rId5" Type="http://schemas.openxmlformats.org/officeDocument/2006/relationships/image" Target="../media/image73.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2.png"/><Relationship Id="rId36" Type="http://schemas.openxmlformats.org/officeDocument/2006/relationships/image" Target="../media/image99.png"/><Relationship Id="rId49" Type="http://schemas.openxmlformats.org/officeDocument/2006/relationships/image" Target="../media/image110.png"/><Relationship Id="rId10" Type="http://schemas.openxmlformats.org/officeDocument/2006/relationships/image" Target="../media/image77.png"/><Relationship Id="rId19" Type="http://schemas.openxmlformats.org/officeDocument/2006/relationships/image" Target="../media/image85.png"/><Relationship Id="rId31" Type="http://schemas.openxmlformats.org/officeDocument/2006/relationships/image" Target="../media/image94.png"/><Relationship Id="rId44" Type="http://schemas.openxmlformats.org/officeDocument/2006/relationships/image" Target="../media/image107.png"/><Relationship Id="rId4" Type="http://schemas.openxmlformats.org/officeDocument/2006/relationships/image" Target="../media/image72.png"/><Relationship Id="rId9" Type="http://schemas.openxmlformats.org/officeDocument/2006/relationships/image" Target="../media/image76.png"/><Relationship Id="rId14" Type="http://schemas.openxmlformats.org/officeDocument/2006/relationships/image" Target="../media/image7.png"/><Relationship Id="rId22" Type="http://schemas.openxmlformats.org/officeDocument/2006/relationships/image" Target="../media/image88.png"/><Relationship Id="rId27" Type="http://schemas.openxmlformats.org/officeDocument/2006/relationships/image" Target="../media/image14.png"/><Relationship Id="rId30" Type="http://schemas.openxmlformats.org/officeDocument/2006/relationships/image" Target="../media/image93.png"/><Relationship Id="rId35" Type="http://schemas.openxmlformats.org/officeDocument/2006/relationships/image" Target="../media/image98.png"/><Relationship Id="rId43" Type="http://schemas.openxmlformats.org/officeDocument/2006/relationships/image" Target="../media/image106.png"/><Relationship Id="rId48" Type="http://schemas.openxmlformats.org/officeDocument/2006/relationships/image" Target="../media/image109.png"/><Relationship Id="rId8" Type="http://schemas.openxmlformats.org/officeDocument/2006/relationships/image" Target="../media/image75.png"/><Relationship Id="rId51" Type="http://schemas.openxmlformats.org/officeDocument/2006/relationships/image" Target="../media/image112.png"/><Relationship Id="rId3" Type="http://schemas.openxmlformats.org/officeDocument/2006/relationships/image" Target="../media/image71.png"/><Relationship Id="rId12" Type="http://schemas.openxmlformats.org/officeDocument/2006/relationships/image" Target="../media/image79.png"/><Relationship Id="rId17" Type="http://schemas.openxmlformats.org/officeDocument/2006/relationships/image" Target="../media/image83.png"/><Relationship Id="rId25" Type="http://schemas.openxmlformats.org/officeDocument/2006/relationships/image" Target="../media/image90.png"/><Relationship Id="rId33" Type="http://schemas.openxmlformats.org/officeDocument/2006/relationships/image" Target="../media/image96.png"/><Relationship Id="rId38" Type="http://schemas.openxmlformats.org/officeDocument/2006/relationships/image" Target="../media/image101.png"/><Relationship Id="rId46" Type="http://schemas.openxmlformats.org/officeDocument/2006/relationships/image" Target="../media/image108.png"/><Relationship Id="rId20" Type="http://schemas.openxmlformats.org/officeDocument/2006/relationships/image" Target="../media/image86.png"/><Relationship Id="rId41" Type="http://schemas.openxmlformats.org/officeDocument/2006/relationships/image" Target="../media/image104.png"/><Relationship Id="rId1" Type="http://schemas.openxmlformats.org/officeDocument/2006/relationships/slideLayout" Target="../slideLayouts/slideLayout8.xml"/><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hr.uiowa.edu/administrative-services/working-iowa"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720073" y="2495926"/>
            <a:ext cx="4858795" cy="1823418"/>
          </a:xfrm>
        </p:spPr>
        <p:txBody>
          <a:bodyPr>
            <a:normAutofit/>
          </a:bodyPr>
          <a:lstStyle/>
          <a:p>
            <a:r>
              <a:rPr lang="en-US" sz="3600"/>
              <a:t>2024 Working at Iowa</a:t>
            </a:r>
            <a:br>
              <a:rPr lang="en-US" sz="3600"/>
            </a:br>
            <a:r>
              <a:rPr lang="en-US" sz="3600"/>
              <a:t>&lt;insert org&gt; </a:t>
            </a:r>
            <a:br>
              <a:rPr lang="en-US" sz="3600"/>
            </a:br>
            <a:r>
              <a:rPr lang="en-US" sz="3600"/>
              <a:t>Results</a:t>
            </a:r>
          </a:p>
        </p:txBody>
      </p:sp>
      <p:pic>
        <p:nvPicPr>
          <p:cNvPr id="20" name="Picture Placeholder 19" descr="Students sitting on the pentacrest with Old Capitol in the background">
            <a:extLst>
              <a:ext uri="{FF2B5EF4-FFF2-40B4-BE49-F238E27FC236}">
                <a16:creationId xmlns:a16="http://schemas.microsoft.com/office/drawing/2014/main" id="{40E9F0A7-CCDD-3846-B5CD-E21F66D0A15B}"/>
              </a:ext>
            </a:extLst>
          </p:cNvPr>
          <p:cNvPicPr>
            <a:picLocks noGrp="1" noChangeAspect="1"/>
          </p:cNvPicPr>
          <p:nvPr>
            <p:ph type="pic" sz="quarter" idx="11"/>
          </p:nvPr>
        </p:nvPicPr>
        <p:blipFill rotWithShape="1">
          <a:blip r:embed="rId3"/>
          <a:srcRect l="52" r="52"/>
          <a:stretch/>
        </p:blipFill>
        <p:spPr>
          <a:xfrm>
            <a:off x="5718088" y="857250"/>
            <a:ext cx="3425912" cy="5143500"/>
          </a:xfrm>
        </p:spPr>
      </p:pic>
      <p:sp>
        <p:nvSpPr>
          <p:cNvPr id="7" name="Text Placeholder 6">
            <a:extLst>
              <a:ext uri="{FF2B5EF4-FFF2-40B4-BE49-F238E27FC236}">
                <a16:creationId xmlns:a16="http://schemas.microsoft.com/office/drawing/2014/main" id="{1227277A-5ACB-F031-4D57-BCB45D0F4FAB}"/>
              </a:ext>
            </a:extLst>
          </p:cNvPr>
          <p:cNvSpPr>
            <a:spLocks noGrp="1"/>
          </p:cNvSpPr>
          <p:nvPr>
            <p:ph type="body" sz="quarter" idx="10"/>
          </p:nvPr>
        </p:nvSpPr>
        <p:spPr/>
        <p:txBody>
          <a:bodyPr/>
          <a:lstStyle/>
          <a:p>
            <a:r>
              <a:rPr lang="en-US"/>
              <a:t>Spring 2025</a:t>
            </a:r>
          </a:p>
          <a:p>
            <a:endParaRPr lang="en-US"/>
          </a:p>
        </p:txBody>
      </p:sp>
      <p:sp>
        <p:nvSpPr>
          <p:cNvPr id="6" name="Subtitle 5">
            <a:extLst>
              <a:ext uri="{FF2B5EF4-FFF2-40B4-BE49-F238E27FC236}">
                <a16:creationId xmlns:a16="http://schemas.microsoft.com/office/drawing/2014/main" id="{503F5028-D2FF-4EC7-698A-4268E0DB81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0923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709851" y="643769"/>
            <a:ext cx="7715251" cy="651817"/>
          </a:xfrm>
        </p:spPr>
        <p:txBody>
          <a:bodyPr/>
          <a:lstStyle/>
          <a:p>
            <a:r>
              <a:rPr lang="en-US" sz="3000" dirty="0">
                <a:latin typeface="Roboto"/>
                <a:ea typeface="Roboto"/>
                <a:cs typeface="Arial"/>
              </a:rPr>
              <a:t>Opportunities</a:t>
            </a:r>
            <a:r>
              <a:rPr lang="en-US" dirty="0">
                <a:latin typeface="Roboto"/>
                <a:ea typeface="Roboto"/>
                <a:cs typeface="Arial"/>
              </a:rPr>
              <a:t> </a:t>
            </a:r>
            <a:r>
              <a:rPr lang="en-US" sz="2000" dirty="0">
                <a:latin typeface="Roboto"/>
                <a:ea typeface="Roboto"/>
                <a:cs typeface="Arial"/>
              </a:rPr>
              <a:t>&lt;insert org specific data&gt;</a:t>
            </a:r>
            <a:endParaRPr lang="en-US" sz="2000" dirty="0">
              <a:cs typeface="Arial"/>
            </a:endParaRP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a:t>insert org specific opportunity #1</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a:t>Insert % from slide 10 or 11</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a:t>Insert % from slide 10 or 11</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a:t>Insert % from slide 10 or 11</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opportunity #2</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opportunity #3</a:t>
            </a:r>
          </a:p>
        </p:txBody>
      </p:sp>
    </p:spTree>
    <p:extLst>
      <p:ext uri="{BB962C8B-B14F-4D97-AF65-F5344CB8AC3E}">
        <p14:creationId xmlns:p14="http://schemas.microsoft.com/office/powerpoint/2010/main" val="1366902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5E41757-A37B-9AF5-C1FA-9F52489120A9}"/>
              </a:ext>
            </a:extLst>
          </p:cNvPr>
          <p:cNvSpPr>
            <a:spLocks noGrp="1"/>
          </p:cNvSpPr>
          <p:nvPr>
            <p:ph type="title"/>
          </p:nvPr>
        </p:nvSpPr>
        <p:spPr>
          <a:xfrm>
            <a:off x="685317" y="526778"/>
            <a:ext cx="4566143" cy="907711"/>
          </a:xfrm>
        </p:spPr>
        <p:txBody>
          <a:bodyPr/>
          <a:lstStyle/>
          <a:p>
            <a:r>
              <a:rPr lang="en-US" sz="3000" dirty="0">
                <a:latin typeface="Roboto"/>
                <a:ea typeface="Roboto"/>
                <a:cs typeface="Arial"/>
              </a:rPr>
              <a:t>Survey shifts from 2022</a:t>
            </a:r>
            <a:r>
              <a:rPr lang="en-US" dirty="0">
                <a:latin typeface="Roboto"/>
                <a:ea typeface="Roboto"/>
                <a:cs typeface="Arial"/>
              </a:rPr>
              <a:t> </a:t>
            </a:r>
            <a:r>
              <a:rPr lang="en-US" sz="2000" dirty="0">
                <a:latin typeface="Roboto"/>
                <a:ea typeface="Roboto"/>
                <a:cs typeface="Arial"/>
              </a:rPr>
              <a:t>&lt;insert org specific data&gt;</a:t>
            </a:r>
            <a:endParaRPr lang="en-US" sz="2000" b="0" dirty="0">
              <a:latin typeface="Roboto"/>
              <a:ea typeface="Roboto"/>
              <a:cs typeface="Arial"/>
            </a:endParaRPr>
          </a:p>
          <a:p>
            <a:endParaRPr lang="en-US"/>
          </a:p>
        </p:txBody>
      </p:sp>
      <p:graphicFrame>
        <p:nvGraphicFramePr>
          <p:cNvPr id="5" name="Content Placeholder 4">
            <a:extLst>
              <a:ext uri="{FF2B5EF4-FFF2-40B4-BE49-F238E27FC236}">
                <a16:creationId xmlns:a16="http://schemas.microsoft.com/office/drawing/2014/main" id="{F7288569-AFE0-6D4D-7FFD-A66D95E9C826}"/>
              </a:ext>
            </a:extLst>
          </p:cNvPr>
          <p:cNvGraphicFramePr>
            <a:graphicFrameLocks noGrp="1"/>
          </p:cNvGraphicFramePr>
          <p:nvPr>
            <p:ph idx="10"/>
            <p:extLst>
              <p:ext uri="{D42A27DB-BD31-4B8C-83A1-F6EECF244321}">
                <p14:modId xmlns:p14="http://schemas.microsoft.com/office/powerpoint/2010/main" val="2574304568"/>
              </p:ext>
            </p:extLst>
          </p:nvPr>
        </p:nvGraphicFramePr>
        <p:xfrm>
          <a:off x="714375" y="1431919"/>
          <a:ext cx="7688226" cy="4211320"/>
        </p:xfrm>
        <a:graphic>
          <a:graphicData uri="http://schemas.openxmlformats.org/drawingml/2006/table">
            <a:tbl>
              <a:tblPr firstRow="1" bandRow="1">
                <a:tableStyleId>{5C22544A-7EE6-4342-B048-85BDC9FD1C3A}</a:tableStyleId>
              </a:tblPr>
              <a:tblGrid>
                <a:gridCol w="4047686">
                  <a:extLst>
                    <a:ext uri="{9D8B030D-6E8A-4147-A177-3AD203B41FA5}">
                      <a16:colId xmlns:a16="http://schemas.microsoft.com/office/drawing/2014/main" val="4202441964"/>
                    </a:ext>
                  </a:extLst>
                </a:gridCol>
                <a:gridCol w="910135">
                  <a:extLst>
                    <a:ext uri="{9D8B030D-6E8A-4147-A177-3AD203B41FA5}">
                      <a16:colId xmlns:a16="http://schemas.microsoft.com/office/drawing/2014/main" val="2677360568"/>
                    </a:ext>
                  </a:extLst>
                </a:gridCol>
                <a:gridCol w="910135">
                  <a:extLst>
                    <a:ext uri="{9D8B030D-6E8A-4147-A177-3AD203B41FA5}">
                      <a16:colId xmlns:a16="http://schemas.microsoft.com/office/drawing/2014/main" val="349402458"/>
                    </a:ext>
                  </a:extLst>
                </a:gridCol>
                <a:gridCol w="910135">
                  <a:extLst>
                    <a:ext uri="{9D8B030D-6E8A-4147-A177-3AD203B41FA5}">
                      <a16:colId xmlns:a16="http://schemas.microsoft.com/office/drawing/2014/main" val="89450804"/>
                    </a:ext>
                  </a:extLst>
                </a:gridCol>
                <a:gridCol w="910135">
                  <a:extLst>
                    <a:ext uri="{9D8B030D-6E8A-4147-A177-3AD203B41FA5}">
                      <a16:colId xmlns:a16="http://schemas.microsoft.com/office/drawing/2014/main" val="325018317"/>
                    </a:ext>
                  </a:extLst>
                </a:gridCol>
              </a:tblGrid>
              <a:tr h="370840">
                <a:tc>
                  <a:txBody>
                    <a:bodyPr/>
                    <a:lstStyle/>
                    <a:p>
                      <a:pPr algn="ctr"/>
                      <a:r>
                        <a:rPr lang="en-US">
                          <a:solidFill>
                            <a:schemeClr val="tx1"/>
                          </a:solidFill>
                        </a:rPr>
                        <a:t>Questions with ≥5% shift from 2022</a:t>
                      </a:r>
                    </a:p>
                  </a:txBody>
                  <a:tcPr/>
                </a:tc>
                <a:tc>
                  <a:txBody>
                    <a:bodyPr/>
                    <a:lstStyle/>
                    <a:p>
                      <a:pPr algn="ctr"/>
                      <a:r>
                        <a:rPr lang="en-US">
                          <a:solidFill>
                            <a:schemeClr val="tx1"/>
                          </a:solidFill>
                        </a:rPr>
                        <a:t>Faculty</a:t>
                      </a:r>
                    </a:p>
                  </a:txBody>
                  <a:tcPr/>
                </a:tc>
                <a:tc>
                  <a:txBody>
                    <a:bodyPr/>
                    <a:lstStyle/>
                    <a:p>
                      <a:pPr algn="ctr"/>
                      <a:r>
                        <a:rPr lang="en-US">
                          <a:solidFill>
                            <a:schemeClr val="tx1"/>
                          </a:solidFill>
                        </a:rPr>
                        <a:t>P&amp;S</a:t>
                      </a:r>
                    </a:p>
                  </a:txBody>
                  <a:tcPr/>
                </a:tc>
                <a:tc>
                  <a:txBody>
                    <a:bodyPr/>
                    <a:lstStyle/>
                    <a:p>
                      <a:pPr algn="ctr"/>
                      <a:r>
                        <a:rPr lang="en-US">
                          <a:solidFill>
                            <a:schemeClr val="tx1"/>
                          </a:solidFill>
                        </a:rPr>
                        <a:t>Merit</a:t>
                      </a:r>
                    </a:p>
                  </a:txBody>
                  <a:tcPr/>
                </a:tc>
                <a:tc>
                  <a:txBody>
                    <a:bodyPr/>
                    <a:lstStyle/>
                    <a:p>
                      <a:pPr algn="ctr"/>
                      <a:r>
                        <a:rPr lang="en-US">
                          <a:solidFill>
                            <a:schemeClr val="tx1"/>
                          </a:solidFill>
                        </a:rPr>
                        <a:t>Overall</a:t>
                      </a:r>
                    </a:p>
                  </a:txBody>
                  <a:tcPr/>
                </a:tc>
                <a:extLst>
                  <a:ext uri="{0D108BD9-81ED-4DB2-BD59-A6C34878D82A}">
                    <a16:rowId xmlns:a16="http://schemas.microsoft.com/office/drawing/2014/main" val="3026395858"/>
                  </a:ext>
                </a:extLst>
              </a:tr>
              <a:tr h="370840">
                <a:tc>
                  <a:txBody>
                    <a:bodyPr/>
                    <a:lstStyle/>
                    <a:p>
                      <a:r>
                        <a:rPr lang="en-US"/>
                        <a:t>Q5: I am encouraged to allocate time to my professional development.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49667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0701424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120641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59514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14127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2099918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5730961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7717471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972392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84613917"/>
                  </a:ext>
                </a:extLst>
              </a:tr>
            </a:tbl>
          </a:graphicData>
        </a:graphic>
      </p:graphicFrame>
      <p:sp>
        <p:nvSpPr>
          <p:cNvPr id="18" name="Content Placeholder 2">
            <a:extLst>
              <a:ext uri="{FF2B5EF4-FFF2-40B4-BE49-F238E27FC236}">
                <a16:creationId xmlns:a16="http://schemas.microsoft.com/office/drawing/2014/main" id="{3558DA50-3F92-D5A3-ED4D-57DA50F68CA6}"/>
              </a:ext>
            </a:extLst>
          </p:cNvPr>
          <p:cNvSpPr txBox="1">
            <a:spLocks/>
          </p:cNvSpPr>
          <p:nvPr/>
        </p:nvSpPr>
        <p:spPr>
          <a:xfrm>
            <a:off x="681090" y="5429496"/>
            <a:ext cx="7688645" cy="4256843"/>
          </a:xfrm>
          <a:prstGeom prst="rect">
            <a:avLst/>
          </a:prstGeom>
        </p:spPr>
        <p:txBody>
          <a:bodyPr vert="horz" lIns="0" tIns="0" rIns="0" bIns="0" rtlCol="0" anchor="t">
            <a:normAutofit/>
          </a:bodyPr>
          <a:lstStyle>
            <a:lvl1pPr marL="171450" indent="-171450" algn="l" defTabSz="685800" rtl="0" eaLnBrk="1" latinLnBrk="0" hangingPunct="1">
              <a:lnSpc>
                <a:spcPct val="100000"/>
              </a:lnSpc>
              <a:spcBef>
                <a:spcPts val="750"/>
              </a:spcBef>
              <a:buClr>
                <a:schemeClr val="tx2"/>
              </a:buClr>
              <a:buSzPct val="95000"/>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endParaRPr lang="en-US">
              <a:latin typeface="Roboto"/>
              <a:ea typeface="Roboto"/>
              <a:cs typeface="Arial"/>
            </a:endParaRPr>
          </a:p>
          <a:p>
            <a:pPr>
              <a:buNone/>
            </a:pPr>
            <a:r>
              <a:rPr lang="en-US" sz="1600">
                <a:latin typeface="Roboto"/>
                <a:ea typeface="Roboto"/>
                <a:cs typeface="Arial"/>
              </a:rPr>
              <a:t>   5 to 7% shift           8-10% shift          11%+ shift</a:t>
            </a:r>
            <a:endParaRPr lang="en-US" sz="1600"/>
          </a:p>
          <a:p>
            <a:pPr>
              <a:buFont typeface="Arial" panose="020B0604020202020204" pitchFamily="34" charset="0"/>
              <a:buNone/>
            </a:pPr>
            <a:endParaRPr lang="en-US">
              <a:latin typeface="Roboto"/>
              <a:ea typeface="Roboto"/>
              <a:cs typeface="Arial"/>
            </a:endParaRPr>
          </a:p>
          <a:p>
            <a:pPr>
              <a:buFont typeface="Arial" panose="020B0604020202020204" pitchFamily="34" charset="0"/>
              <a:buNone/>
            </a:pPr>
            <a:r>
              <a:rPr lang="en-US">
                <a:latin typeface="Roboto"/>
                <a:ea typeface="Roboto"/>
                <a:cs typeface="Arial"/>
              </a:rPr>
              <a:t>  </a:t>
            </a:r>
          </a:p>
          <a:p>
            <a:pPr marL="0" indent="0">
              <a:buFont typeface="Arial" panose="020B0604020202020204" pitchFamily="34" charset="0"/>
              <a:buNone/>
            </a:pPr>
            <a:endParaRPr lang="en-US"/>
          </a:p>
        </p:txBody>
      </p:sp>
      <p:grpSp>
        <p:nvGrpSpPr>
          <p:cNvPr id="23" name="Group 22">
            <a:extLst>
              <a:ext uri="{FF2B5EF4-FFF2-40B4-BE49-F238E27FC236}">
                <a16:creationId xmlns:a16="http://schemas.microsoft.com/office/drawing/2014/main" id="{41D0AE6B-75B6-51D6-886F-1DF2F57F4490}"/>
              </a:ext>
            </a:extLst>
          </p:cNvPr>
          <p:cNvGrpSpPr/>
          <p:nvPr/>
        </p:nvGrpSpPr>
        <p:grpSpPr>
          <a:xfrm>
            <a:off x="6813148" y="5607962"/>
            <a:ext cx="494272" cy="654622"/>
            <a:chOff x="5886974" y="1713451"/>
            <a:chExt cx="725648" cy="987804"/>
          </a:xfrm>
        </p:grpSpPr>
        <p:pic>
          <p:nvPicPr>
            <p:cNvPr id="20" name="Graphic 19" descr="Caret Up with solid fill">
              <a:extLst>
                <a:ext uri="{FF2B5EF4-FFF2-40B4-BE49-F238E27FC236}">
                  <a16:creationId xmlns:a16="http://schemas.microsoft.com/office/drawing/2014/main" id="{80FF492F-8AEC-4754-F5D9-6ABA3E8A86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713451"/>
              <a:ext cx="725648" cy="725648"/>
            </a:xfrm>
            <a:prstGeom prst="rect">
              <a:avLst/>
            </a:prstGeom>
          </p:spPr>
        </p:pic>
        <p:pic>
          <p:nvPicPr>
            <p:cNvPr id="21" name="Graphic 20" descr="Caret Up with solid fill">
              <a:extLst>
                <a:ext uri="{FF2B5EF4-FFF2-40B4-BE49-F238E27FC236}">
                  <a16:creationId xmlns:a16="http://schemas.microsoft.com/office/drawing/2014/main" id="{C71BA6A2-5C77-9EC8-D047-7CF3A71B4F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975607"/>
              <a:ext cx="725648" cy="725648"/>
            </a:xfrm>
            <a:prstGeom prst="rect">
              <a:avLst/>
            </a:prstGeom>
          </p:spPr>
        </p:pic>
        <p:pic>
          <p:nvPicPr>
            <p:cNvPr id="22" name="Graphic 21" descr="Caret Up with solid fill">
              <a:extLst>
                <a:ext uri="{FF2B5EF4-FFF2-40B4-BE49-F238E27FC236}">
                  <a16:creationId xmlns:a16="http://schemas.microsoft.com/office/drawing/2014/main" id="{8EA6ACA7-134E-7A63-B819-DB186D083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849772"/>
              <a:ext cx="725648" cy="725648"/>
            </a:xfrm>
            <a:prstGeom prst="rect">
              <a:avLst/>
            </a:prstGeom>
          </p:spPr>
        </p:pic>
      </p:grpSp>
      <p:grpSp>
        <p:nvGrpSpPr>
          <p:cNvPr id="27" name="Group 26">
            <a:extLst>
              <a:ext uri="{FF2B5EF4-FFF2-40B4-BE49-F238E27FC236}">
                <a16:creationId xmlns:a16="http://schemas.microsoft.com/office/drawing/2014/main" id="{5439C417-CE0C-5C05-6F6C-EDAA1114F3BE}"/>
              </a:ext>
            </a:extLst>
          </p:cNvPr>
          <p:cNvGrpSpPr/>
          <p:nvPr/>
        </p:nvGrpSpPr>
        <p:grpSpPr>
          <a:xfrm>
            <a:off x="3714655" y="5642479"/>
            <a:ext cx="494272" cy="592342"/>
            <a:chOff x="5014663" y="2079281"/>
            <a:chExt cx="725648" cy="851483"/>
          </a:xfrm>
        </p:grpSpPr>
        <p:pic>
          <p:nvPicPr>
            <p:cNvPr id="25" name="Graphic 3" descr="Caret Up with solid fill">
              <a:extLst>
                <a:ext uri="{FF2B5EF4-FFF2-40B4-BE49-F238E27FC236}">
                  <a16:creationId xmlns:a16="http://schemas.microsoft.com/office/drawing/2014/main" id="{76F512F1-FE0E-4D0D-3806-13C6A49E34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205116"/>
              <a:ext cx="725648" cy="725648"/>
            </a:xfrm>
            <a:prstGeom prst="rect">
              <a:avLst/>
            </a:prstGeom>
          </p:spPr>
        </p:pic>
        <p:pic>
          <p:nvPicPr>
            <p:cNvPr id="26" name="Graphic 4" descr="Caret Up with solid fill">
              <a:extLst>
                <a:ext uri="{FF2B5EF4-FFF2-40B4-BE49-F238E27FC236}">
                  <a16:creationId xmlns:a16="http://schemas.microsoft.com/office/drawing/2014/main" id="{DCB111D9-9647-95C7-D184-B8148E2247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079281"/>
              <a:ext cx="725648" cy="725648"/>
            </a:xfrm>
            <a:prstGeom prst="rect">
              <a:avLst/>
            </a:prstGeom>
          </p:spPr>
        </p:pic>
      </p:grpSp>
      <p:pic>
        <p:nvPicPr>
          <p:cNvPr id="29" name="Graphic 15" descr="Caret Up with solid fill">
            <a:extLst>
              <a:ext uri="{FF2B5EF4-FFF2-40B4-BE49-F238E27FC236}">
                <a16:creationId xmlns:a16="http://schemas.microsoft.com/office/drawing/2014/main" id="{D675876C-9169-BD35-2C66-8425718BD7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610" y="5751671"/>
            <a:ext cx="494273" cy="475762"/>
          </a:xfrm>
          <a:prstGeom prst="rect">
            <a:avLst/>
          </a:prstGeom>
        </p:spPr>
      </p:pic>
      <p:pic>
        <p:nvPicPr>
          <p:cNvPr id="30" name="Graphic 15" descr="Caret Up with solid fill">
            <a:extLst>
              <a:ext uri="{FF2B5EF4-FFF2-40B4-BE49-F238E27FC236}">
                <a16:creationId xmlns:a16="http://schemas.microsoft.com/office/drawing/2014/main" id="{E6A3352D-7722-AEBB-61DD-DE1109D966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993618" y="1786573"/>
            <a:ext cx="494273" cy="475762"/>
          </a:xfrm>
          <a:prstGeom prst="rect">
            <a:avLst/>
          </a:prstGeom>
        </p:spPr>
      </p:pic>
      <p:pic>
        <p:nvPicPr>
          <p:cNvPr id="31" name="Graphic 15" descr="Caret Up with solid fill">
            <a:extLst>
              <a:ext uri="{FF2B5EF4-FFF2-40B4-BE49-F238E27FC236}">
                <a16:creationId xmlns:a16="http://schemas.microsoft.com/office/drawing/2014/main" id="{31C4103D-B28E-B051-5502-F54225E727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4212" y="1786573"/>
            <a:ext cx="494273" cy="475762"/>
          </a:xfrm>
          <a:prstGeom prst="rect">
            <a:avLst/>
          </a:prstGeom>
        </p:spPr>
      </p:pic>
      <p:sp>
        <p:nvSpPr>
          <p:cNvPr id="2" name="TextBox 1">
            <a:extLst>
              <a:ext uri="{FF2B5EF4-FFF2-40B4-BE49-F238E27FC236}">
                <a16:creationId xmlns:a16="http://schemas.microsoft.com/office/drawing/2014/main" id="{82DE58F0-BABB-7BA4-BAEF-6D40BC9B8CBD}"/>
              </a:ext>
            </a:extLst>
          </p:cNvPr>
          <p:cNvSpPr txBox="1"/>
          <p:nvPr/>
        </p:nvSpPr>
        <p:spPr>
          <a:xfrm>
            <a:off x="5687262" y="24486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Roboto"/>
                <a:cs typeface="Roboto"/>
              </a:rPr>
              <a:t>New in 2024:</a:t>
            </a:r>
            <a:r>
              <a:rPr lang="en-US" dirty="0">
                <a:ea typeface="Roboto"/>
                <a:cs typeface="Roboto"/>
              </a:rPr>
              <a:t> </a:t>
            </a:r>
            <a:r>
              <a:rPr lang="en-US" dirty="0">
                <a:ea typeface="Roboto"/>
                <a:cs typeface="Roboto"/>
                <a:hlinkClick r:id="rId9"/>
              </a:rPr>
              <a:t>Infographic</a:t>
            </a:r>
            <a:r>
              <a:rPr lang="en-US" dirty="0">
                <a:ea typeface="Roboto"/>
                <a:cs typeface="Roboto"/>
              </a:rPr>
              <a:t> provides snapshot of university-wide results</a:t>
            </a:r>
          </a:p>
        </p:txBody>
      </p:sp>
    </p:spTree>
    <p:extLst>
      <p:ext uri="{BB962C8B-B14F-4D97-AF65-F5344CB8AC3E}">
        <p14:creationId xmlns:p14="http://schemas.microsoft.com/office/powerpoint/2010/main" val="85633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5E41757-A37B-9AF5-C1FA-9F52489120A9}"/>
              </a:ext>
            </a:extLst>
          </p:cNvPr>
          <p:cNvSpPr>
            <a:spLocks noGrp="1"/>
          </p:cNvSpPr>
          <p:nvPr>
            <p:ph type="title"/>
          </p:nvPr>
        </p:nvSpPr>
        <p:spPr>
          <a:xfrm>
            <a:off x="733504" y="603296"/>
            <a:ext cx="4243210" cy="735182"/>
          </a:xfrm>
        </p:spPr>
        <p:txBody>
          <a:bodyPr>
            <a:normAutofit fontScale="90000"/>
          </a:bodyPr>
          <a:lstStyle/>
          <a:p>
            <a:r>
              <a:rPr lang="en-US" dirty="0">
                <a:latin typeface="Roboto"/>
                <a:ea typeface="Roboto"/>
                <a:cs typeface="Arial"/>
              </a:rPr>
              <a:t>Survey shifts from 2022 Icons</a:t>
            </a:r>
            <a:br>
              <a:rPr lang="en-US" dirty="0">
                <a:latin typeface="Roboto"/>
                <a:ea typeface="Roboto"/>
                <a:cs typeface="Arial"/>
              </a:rPr>
            </a:br>
            <a:endParaRPr lang="en-US"/>
          </a:p>
        </p:txBody>
      </p:sp>
      <p:sp>
        <p:nvSpPr>
          <p:cNvPr id="29" name="Content Placeholder 2">
            <a:extLst>
              <a:ext uri="{FF2B5EF4-FFF2-40B4-BE49-F238E27FC236}">
                <a16:creationId xmlns:a16="http://schemas.microsoft.com/office/drawing/2014/main" id="{B180E76C-DD62-B192-CB54-7CE065C3C2EC}"/>
              </a:ext>
            </a:extLst>
          </p:cNvPr>
          <p:cNvSpPr txBox="1">
            <a:spLocks/>
          </p:cNvSpPr>
          <p:nvPr/>
        </p:nvSpPr>
        <p:spPr>
          <a:xfrm>
            <a:off x="737768" y="1339256"/>
            <a:ext cx="7688645" cy="4256843"/>
          </a:xfrm>
          <a:prstGeom prst="rect">
            <a:avLst/>
          </a:prstGeom>
        </p:spPr>
        <p:txBody>
          <a:bodyPr vert="horz" lIns="0" tIns="0" rIns="0" bIns="0" rtlCol="0" anchor="t">
            <a:normAutofit/>
          </a:bodyPr>
          <a:lstStyle>
            <a:lvl1pPr marL="171450" indent="-171450" algn="l" defTabSz="685800" rtl="0" eaLnBrk="1" latinLnBrk="0" hangingPunct="1">
              <a:lnSpc>
                <a:spcPct val="100000"/>
              </a:lnSpc>
              <a:spcBef>
                <a:spcPts val="750"/>
              </a:spcBef>
              <a:buClr>
                <a:schemeClr val="tx2"/>
              </a:buClr>
              <a:buSzPct val="95000"/>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endParaRPr lang="en-US">
              <a:latin typeface="Roboto"/>
              <a:ea typeface="Roboto"/>
              <a:cs typeface="Arial"/>
            </a:endParaRPr>
          </a:p>
          <a:p>
            <a:pPr>
              <a:buNone/>
            </a:pPr>
            <a:r>
              <a:rPr lang="en-US" sz="1600" dirty="0">
                <a:latin typeface="Roboto"/>
                <a:ea typeface="Roboto"/>
                <a:cs typeface="Arial"/>
              </a:rPr>
              <a:t>   5 to 7% shift           8-10% shift           11%+ shift</a:t>
            </a:r>
            <a:endParaRPr lang="en-US" sz="1600" dirty="0"/>
          </a:p>
          <a:p>
            <a:pPr>
              <a:buFont typeface="Arial" panose="020B0604020202020204" pitchFamily="34" charset="0"/>
              <a:buNone/>
            </a:pPr>
            <a:endParaRPr lang="en-US">
              <a:latin typeface="Roboto"/>
              <a:ea typeface="Roboto"/>
              <a:cs typeface="Arial"/>
            </a:endParaRPr>
          </a:p>
          <a:p>
            <a:pPr>
              <a:buFont typeface="Arial" panose="020B0604020202020204" pitchFamily="34" charset="0"/>
              <a:buNone/>
            </a:pPr>
            <a:r>
              <a:rPr lang="en-US" dirty="0">
                <a:latin typeface="Roboto"/>
                <a:ea typeface="Roboto"/>
                <a:cs typeface="Arial"/>
              </a:rPr>
              <a:t>  </a:t>
            </a:r>
          </a:p>
          <a:p>
            <a:pPr marL="0" indent="0">
              <a:buFont typeface="Arial" panose="020B0604020202020204" pitchFamily="34" charset="0"/>
              <a:buNone/>
            </a:pPr>
            <a:endParaRPr lang="en-US"/>
          </a:p>
        </p:txBody>
      </p:sp>
      <p:grpSp>
        <p:nvGrpSpPr>
          <p:cNvPr id="34" name="Group 33">
            <a:extLst>
              <a:ext uri="{FF2B5EF4-FFF2-40B4-BE49-F238E27FC236}">
                <a16:creationId xmlns:a16="http://schemas.microsoft.com/office/drawing/2014/main" id="{1A2C501B-13E6-26D9-ADCC-AF4D7346BB1B}"/>
              </a:ext>
            </a:extLst>
          </p:cNvPr>
          <p:cNvGrpSpPr/>
          <p:nvPr/>
        </p:nvGrpSpPr>
        <p:grpSpPr>
          <a:xfrm>
            <a:off x="6869826" y="1517722"/>
            <a:ext cx="494272" cy="654622"/>
            <a:chOff x="5886974" y="1713451"/>
            <a:chExt cx="725648" cy="987804"/>
          </a:xfrm>
        </p:grpSpPr>
        <p:pic>
          <p:nvPicPr>
            <p:cNvPr id="31" name="Graphic 30" descr="Caret Up with solid fill">
              <a:extLst>
                <a:ext uri="{FF2B5EF4-FFF2-40B4-BE49-F238E27FC236}">
                  <a16:creationId xmlns:a16="http://schemas.microsoft.com/office/drawing/2014/main" id="{35A01752-8D4C-7F0B-334A-46DD4D435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713451"/>
              <a:ext cx="725648" cy="725648"/>
            </a:xfrm>
            <a:prstGeom prst="rect">
              <a:avLst/>
            </a:prstGeom>
          </p:spPr>
        </p:pic>
        <p:pic>
          <p:nvPicPr>
            <p:cNvPr id="32" name="Graphic 31" descr="Caret Up with solid fill">
              <a:extLst>
                <a:ext uri="{FF2B5EF4-FFF2-40B4-BE49-F238E27FC236}">
                  <a16:creationId xmlns:a16="http://schemas.microsoft.com/office/drawing/2014/main" id="{5696FC7D-A4C0-499E-3E3E-8CFF01BCFB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975607"/>
              <a:ext cx="725648" cy="725648"/>
            </a:xfrm>
            <a:prstGeom prst="rect">
              <a:avLst/>
            </a:prstGeom>
          </p:spPr>
        </p:pic>
        <p:pic>
          <p:nvPicPr>
            <p:cNvPr id="33" name="Graphic 32" descr="Caret Up with solid fill">
              <a:extLst>
                <a:ext uri="{FF2B5EF4-FFF2-40B4-BE49-F238E27FC236}">
                  <a16:creationId xmlns:a16="http://schemas.microsoft.com/office/drawing/2014/main" id="{B1354012-E3F2-B430-1C4E-2ABA02329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849772"/>
              <a:ext cx="725648" cy="725648"/>
            </a:xfrm>
            <a:prstGeom prst="rect">
              <a:avLst/>
            </a:prstGeom>
          </p:spPr>
        </p:pic>
      </p:grpSp>
      <p:grpSp>
        <p:nvGrpSpPr>
          <p:cNvPr id="38" name="Group 37">
            <a:extLst>
              <a:ext uri="{FF2B5EF4-FFF2-40B4-BE49-F238E27FC236}">
                <a16:creationId xmlns:a16="http://schemas.microsoft.com/office/drawing/2014/main" id="{1553D6DF-68EC-BBE4-8E04-B236C145EE41}"/>
              </a:ext>
            </a:extLst>
          </p:cNvPr>
          <p:cNvGrpSpPr/>
          <p:nvPr/>
        </p:nvGrpSpPr>
        <p:grpSpPr>
          <a:xfrm>
            <a:off x="3771333" y="1552239"/>
            <a:ext cx="494272" cy="592342"/>
            <a:chOff x="5014663" y="2079281"/>
            <a:chExt cx="725648" cy="851483"/>
          </a:xfrm>
        </p:grpSpPr>
        <p:pic>
          <p:nvPicPr>
            <p:cNvPr id="36" name="Graphic 3" descr="Caret Up with solid fill">
              <a:extLst>
                <a:ext uri="{FF2B5EF4-FFF2-40B4-BE49-F238E27FC236}">
                  <a16:creationId xmlns:a16="http://schemas.microsoft.com/office/drawing/2014/main" id="{595E7875-1CFA-5655-BB07-0510265BE0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205116"/>
              <a:ext cx="725648" cy="725648"/>
            </a:xfrm>
            <a:prstGeom prst="rect">
              <a:avLst/>
            </a:prstGeom>
          </p:spPr>
        </p:pic>
        <p:pic>
          <p:nvPicPr>
            <p:cNvPr id="37" name="Graphic 4" descr="Caret Up with solid fill">
              <a:extLst>
                <a:ext uri="{FF2B5EF4-FFF2-40B4-BE49-F238E27FC236}">
                  <a16:creationId xmlns:a16="http://schemas.microsoft.com/office/drawing/2014/main" id="{636DC9F3-A72B-E408-FD11-540EDB6E6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079281"/>
              <a:ext cx="725648" cy="725648"/>
            </a:xfrm>
            <a:prstGeom prst="rect">
              <a:avLst/>
            </a:prstGeom>
          </p:spPr>
        </p:pic>
      </p:grpSp>
      <p:pic>
        <p:nvPicPr>
          <p:cNvPr id="40" name="Graphic 15" descr="Caret Up with solid fill">
            <a:extLst>
              <a:ext uri="{FF2B5EF4-FFF2-40B4-BE49-F238E27FC236}">
                <a16:creationId xmlns:a16="http://schemas.microsoft.com/office/drawing/2014/main" id="{9518B596-B6AC-60B1-09BB-5465C84675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288" y="1661431"/>
            <a:ext cx="494273" cy="475762"/>
          </a:xfrm>
          <a:prstGeom prst="rect">
            <a:avLst/>
          </a:prstGeom>
        </p:spPr>
      </p:pic>
      <p:sp>
        <p:nvSpPr>
          <p:cNvPr id="3" name="TextBox 2">
            <a:extLst>
              <a:ext uri="{FF2B5EF4-FFF2-40B4-BE49-F238E27FC236}">
                <a16:creationId xmlns:a16="http://schemas.microsoft.com/office/drawing/2014/main" id="{C4B99E6E-C631-7640-A34E-3081344E8D19}"/>
              </a:ext>
            </a:extLst>
          </p:cNvPr>
          <p:cNvSpPr txBox="1"/>
          <p:nvPr/>
        </p:nvSpPr>
        <p:spPr>
          <a:xfrm>
            <a:off x="5687262" y="24486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Roboto"/>
                <a:cs typeface="Roboto"/>
              </a:rPr>
              <a:t>New in 2024:</a:t>
            </a:r>
            <a:r>
              <a:rPr lang="en-US" dirty="0">
                <a:ea typeface="Roboto"/>
                <a:cs typeface="Roboto"/>
              </a:rPr>
              <a:t> </a:t>
            </a:r>
            <a:r>
              <a:rPr lang="en-US" dirty="0">
                <a:ea typeface="Roboto"/>
                <a:cs typeface="Roboto"/>
                <a:hlinkClick r:id="rId5"/>
              </a:rPr>
              <a:t>Infographic</a:t>
            </a:r>
            <a:r>
              <a:rPr lang="en-US" dirty="0">
                <a:ea typeface="Roboto"/>
                <a:cs typeface="Roboto"/>
              </a:rPr>
              <a:t> provides snapshot of university-wide results</a:t>
            </a:r>
          </a:p>
        </p:txBody>
      </p:sp>
    </p:spTree>
    <p:extLst>
      <p:ext uri="{BB962C8B-B14F-4D97-AF65-F5344CB8AC3E}">
        <p14:creationId xmlns:p14="http://schemas.microsoft.com/office/powerpoint/2010/main" val="147443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D2A3-A18F-E967-E1F1-DF0CCB0DB265}"/>
              </a:ext>
            </a:extLst>
          </p:cNvPr>
          <p:cNvSpPr>
            <a:spLocks noGrp="1"/>
          </p:cNvSpPr>
          <p:nvPr>
            <p:ph type="title"/>
          </p:nvPr>
        </p:nvSpPr>
        <p:spPr/>
        <p:txBody>
          <a:bodyPr>
            <a:normAutofit fontScale="90000"/>
          </a:bodyPr>
          <a:lstStyle/>
          <a:p>
            <a:r>
              <a:rPr lang="en-US" dirty="0">
                <a:latin typeface="Roboto"/>
                <a:ea typeface="Roboto"/>
                <a:cs typeface="Arial"/>
              </a:rPr>
              <a:t>2024 results by theme: Goal Clarity</a:t>
            </a:r>
            <a:br>
              <a:rPr lang="en-US" dirty="0">
                <a:latin typeface="Roboto"/>
                <a:ea typeface="Roboto"/>
                <a:cs typeface="Arial"/>
              </a:rPr>
            </a:br>
            <a:r>
              <a:rPr lang="en-US" sz="2200" dirty="0">
                <a:latin typeface="Roboto"/>
                <a:ea typeface="Roboto"/>
                <a:cs typeface="Arial"/>
              </a:rPr>
              <a:t>&lt;insert org specific data&gt;</a:t>
            </a:r>
            <a:br>
              <a:rPr lang="en-US" sz="2700" dirty="0">
                <a:latin typeface="Roboto"/>
                <a:ea typeface="Roboto"/>
                <a:cs typeface="Arial"/>
              </a:rPr>
            </a:br>
            <a:endParaRPr lang="en-US" sz="2700" b="0">
              <a:latin typeface="Roboto"/>
              <a:ea typeface="Roboto"/>
              <a:cs typeface="Arial"/>
            </a:endParaRPr>
          </a:p>
        </p:txBody>
      </p:sp>
      <p:graphicFrame>
        <p:nvGraphicFramePr>
          <p:cNvPr id="4" name="Content Placeholder 3">
            <a:extLst>
              <a:ext uri="{FF2B5EF4-FFF2-40B4-BE49-F238E27FC236}">
                <a16:creationId xmlns:a16="http://schemas.microsoft.com/office/drawing/2014/main" id="{1A0D2ED4-4878-C044-96B9-9FE3DBB18ADA}"/>
              </a:ext>
            </a:extLst>
          </p:cNvPr>
          <p:cNvGraphicFramePr>
            <a:graphicFrameLocks noGrp="1"/>
          </p:cNvGraphicFramePr>
          <p:nvPr>
            <p:ph idx="10"/>
            <p:extLst>
              <p:ext uri="{D42A27DB-BD31-4B8C-83A1-F6EECF244321}">
                <p14:modId xmlns:p14="http://schemas.microsoft.com/office/powerpoint/2010/main" val="2105273957"/>
              </p:ext>
            </p:extLst>
          </p:nvPr>
        </p:nvGraphicFramePr>
        <p:xfrm>
          <a:off x="782135" y="2308809"/>
          <a:ext cx="7627799" cy="1808432"/>
        </p:xfrm>
        <a:graphic>
          <a:graphicData uri="http://schemas.openxmlformats.org/drawingml/2006/table">
            <a:tbl>
              <a:tblPr firstRow="1" bandRow="1">
                <a:tableStyleId>{69C7853C-536D-4A76-A0AE-DD22124D55A5}</a:tableStyleId>
              </a:tblPr>
              <a:tblGrid>
                <a:gridCol w="3869421">
                  <a:extLst>
                    <a:ext uri="{9D8B030D-6E8A-4147-A177-3AD203B41FA5}">
                      <a16:colId xmlns:a16="http://schemas.microsoft.com/office/drawing/2014/main" val="3582728638"/>
                    </a:ext>
                  </a:extLst>
                </a:gridCol>
                <a:gridCol w="1879189">
                  <a:extLst>
                    <a:ext uri="{9D8B030D-6E8A-4147-A177-3AD203B41FA5}">
                      <a16:colId xmlns:a16="http://schemas.microsoft.com/office/drawing/2014/main" val="3070447632"/>
                    </a:ext>
                  </a:extLst>
                </a:gridCol>
                <a:gridCol w="1879189">
                  <a:extLst>
                    <a:ext uri="{9D8B030D-6E8A-4147-A177-3AD203B41FA5}">
                      <a16:colId xmlns:a16="http://schemas.microsoft.com/office/drawing/2014/main" val="544041492"/>
                    </a:ext>
                  </a:extLst>
                </a:gridCol>
              </a:tblGrid>
              <a:tr h="325073">
                <a:tc>
                  <a:txBody>
                    <a:bodyPr/>
                    <a:lstStyle/>
                    <a:p>
                      <a:pPr algn="ctr"/>
                      <a:r>
                        <a:rPr lang="en-US" sz="1300">
                          <a:solidFill>
                            <a:srgbClr val="000000"/>
                          </a:solidFill>
                        </a:rPr>
                        <a:t>Related Survey Questions</a:t>
                      </a:r>
                    </a:p>
                  </a:txBody>
                  <a:tcPr>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a:r>
                        <a:rPr lang="en-US" sz="1300">
                          <a:solidFill>
                            <a:srgbClr val="000000"/>
                          </a:solidFill>
                        </a:rPr>
                        <a:t>2024</a:t>
                      </a:r>
                    </a:p>
                  </a:txBody>
                  <a:tcPr>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a:r>
                        <a:rPr lang="en-US" sz="1300">
                          <a:solidFill>
                            <a:srgbClr val="000000"/>
                          </a:solidFill>
                        </a:rPr>
                        <a:t>Trend*</a:t>
                      </a:r>
                    </a:p>
                  </a:txBody>
                  <a:tcPr>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2967627443"/>
                  </a:ext>
                </a:extLst>
              </a:tr>
              <a:tr h="370840">
                <a:tc>
                  <a:txBody>
                    <a:bodyPr/>
                    <a:lstStyle/>
                    <a:p>
                      <a:r>
                        <a:rPr lang="en-US" sz="1200">
                          <a:solidFill>
                            <a:srgbClr val="000000"/>
                          </a:solidFill>
                        </a:rPr>
                        <a:t>Q1: I know my work expectations</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r>
                        <a:rPr lang="en-US" i="0"/>
                        <a:t>96%</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r>
                        <a:rPr lang="en-US" i="0">
                          <a:solidFill>
                            <a:srgbClr val="005632"/>
                          </a:solidFill>
                        </a:rPr>
                        <a:t>+1</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013621984"/>
                  </a:ext>
                </a:extLst>
              </a:tr>
              <a:tr h="370840">
                <a:tc>
                  <a:txBody>
                    <a:bodyPr/>
                    <a:lstStyle/>
                    <a:p>
                      <a:r>
                        <a:rPr lang="en-US" sz="1200"/>
                        <a:t>Q9: My unit goals are clear</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46202622"/>
                  </a:ext>
                </a:extLst>
              </a:tr>
              <a:tr h="370840">
                <a:tc>
                  <a:txBody>
                    <a:bodyPr/>
                    <a:lstStyle/>
                    <a:p>
                      <a:r>
                        <a:rPr lang="en-US" sz="1200"/>
                        <a:t>Q10: My unit focuses on excellent service</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882558416"/>
                  </a:ext>
                </a:extLst>
              </a:tr>
              <a:tr h="370839">
                <a:tc>
                  <a:txBody>
                    <a:bodyPr/>
                    <a:lstStyle/>
                    <a:p>
                      <a:pPr lvl="0">
                        <a:buNone/>
                      </a:pPr>
                      <a:r>
                        <a:rPr lang="en-US" sz="1200"/>
                        <a:t>Q19: Understand how job fits mission of UI</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lvl="0" algn="ctr">
                        <a:buNone/>
                      </a:pP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lvl="0" algn="ctr">
                        <a:buNone/>
                      </a:pP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036359476"/>
                  </a:ext>
                </a:extLst>
              </a:tr>
            </a:tbl>
          </a:graphicData>
        </a:graphic>
      </p:graphicFrame>
      <p:sp>
        <p:nvSpPr>
          <p:cNvPr id="10" name="Rectangle 9">
            <a:extLst>
              <a:ext uri="{FF2B5EF4-FFF2-40B4-BE49-F238E27FC236}">
                <a16:creationId xmlns:a16="http://schemas.microsoft.com/office/drawing/2014/main" id="{047AFE96-AEBB-1677-0CEE-CC9FFD8F4ADF}"/>
              </a:ext>
            </a:extLst>
          </p:cNvPr>
          <p:cNvSpPr/>
          <p:nvPr/>
        </p:nvSpPr>
        <p:spPr>
          <a:xfrm>
            <a:off x="1769675" y="1717377"/>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Roboto"/>
              </a:rPr>
              <a:t>Goal Clarity</a:t>
            </a:r>
          </a:p>
        </p:txBody>
      </p:sp>
      <p:sp>
        <p:nvSpPr>
          <p:cNvPr id="14" name="TextBox 13">
            <a:extLst>
              <a:ext uri="{FF2B5EF4-FFF2-40B4-BE49-F238E27FC236}">
                <a16:creationId xmlns:a16="http://schemas.microsoft.com/office/drawing/2014/main" id="{A35373F4-C2C5-60EF-0C1D-4F76EB634B08}"/>
              </a:ext>
            </a:extLst>
          </p:cNvPr>
          <p:cNvSpPr txBox="1"/>
          <p:nvPr/>
        </p:nvSpPr>
        <p:spPr>
          <a:xfrm>
            <a:off x="3788780" y="5260153"/>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a:ea typeface="Roboto"/>
            </a:endParaRPr>
          </a:p>
        </p:txBody>
      </p:sp>
      <p:sp>
        <p:nvSpPr>
          <p:cNvPr id="3" name="TextBox 2">
            <a:extLst>
              <a:ext uri="{FF2B5EF4-FFF2-40B4-BE49-F238E27FC236}">
                <a16:creationId xmlns:a16="http://schemas.microsoft.com/office/drawing/2014/main" id="{47F01E46-B0BD-B6D0-B908-23F57A39F21E}"/>
              </a:ext>
            </a:extLst>
          </p:cNvPr>
          <p:cNvSpPr txBox="1"/>
          <p:nvPr/>
        </p:nvSpPr>
        <p:spPr>
          <a:xfrm>
            <a:off x="4066158" y="5786219"/>
            <a:ext cx="11522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a:t>
            </a:r>
            <a:r>
              <a:rPr lang="en-US" sz="1200" dirty="0">
                <a:ea typeface="Roboto"/>
                <a:cs typeface="Roboto"/>
                <a:hlinkClick r:id="rId2"/>
              </a:rPr>
              <a:t> Infographic</a:t>
            </a:r>
            <a:endParaRPr lang="en-US" sz="1200" dirty="0">
              <a:ea typeface="Roboto"/>
            </a:endParaRPr>
          </a:p>
        </p:txBody>
      </p:sp>
    </p:spTree>
    <p:extLst>
      <p:ext uri="{BB962C8B-B14F-4D97-AF65-F5344CB8AC3E}">
        <p14:creationId xmlns:p14="http://schemas.microsoft.com/office/powerpoint/2010/main" val="188675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6025-BA99-B020-5363-52A1C3887895}"/>
              </a:ext>
            </a:extLst>
          </p:cNvPr>
          <p:cNvSpPr>
            <a:spLocks noGrp="1"/>
          </p:cNvSpPr>
          <p:nvPr>
            <p:ph type="title"/>
          </p:nvPr>
        </p:nvSpPr>
        <p:spPr/>
        <p:txBody>
          <a:bodyPr/>
          <a:lstStyle/>
          <a:p>
            <a:r>
              <a:rPr lang="en-US" sz="3000" dirty="0">
                <a:latin typeface="Roboto"/>
                <a:ea typeface="Roboto"/>
                <a:cs typeface="Arial"/>
              </a:rPr>
              <a:t>2024 results by theme: Institutional Satisfaction</a:t>
            </a:r>
            <a:r>
              <a:rPr lang="en-US" dirty="0">
                <a:latin typeface="Roboto"/>
                <a:ea typeface="Roboto"/>
                <a:cs typeface="Arial"/>
              </a:rPr>
              <a:t> </a:t>
            </a:r>
            <a:r>
              <a:rPr lang="en-US" sz="2000" dirty="0">
                <a:latin typeface="Roboto"/>
                <a:ea typeface="Roboto"/>
                <a:cs typeface="Arial"/>
              </a:rPr>
              <a:t>&lt;insert org specific data&gt;</a:t>
            </a:r>
            <a:endParaRPr lang="en-US" sz="2000"/>
          </a:p>
        </p:txBody>
      </p:sp>
      <p:graphicFrame>
        <p:nvGraphicFramePr>
          <p:cNvPr id="6" name="Content Placeholder 3">
            <a:extLst>
              <a:ext uri="{FF2B5EF4-FFF2-40B4-BE49-F238E27FC236}">
                <a16:creationId xmlns:a16="http://schemas.microsoft.com/office/drawing/2014/main" id="{BF56E08A-FEB4-58C9-F31A-6060FBBDDDF3}"/>
              </a:ext>
            </a:extLst>
          </p:cNvPr>
          <p:cNvGraphicFramePr>
            <a:graphicFrameLocks/>
          </p:cNvGraphicFramePr>
          <p:nvPr>
            <p:extLst>
              <p:ext uri="{D42A27DB-BD31-4B8C-83A1-F6EECF244321}">
                <p14:modId xmlns:p14="http://schemas.microsoft.com/office/powerpoint/2010/main" val="3654147734"/>
              </p:ext>
            </p:extLst>
          </p:nvPr>
        </p:nvGraphicFramePr>
        <p:xfrm>
          <a:off x="761156" y="2557182"/>
          <a:ext cx="7627799" cy="1437593"/>
        </p:xfrm>
        <a:graphic>
          <a:graphicData uri="http://schemas.openxmlformats.org/drawingml/2006/table">
            <a:tbl>
              <a:tblPr firstRow="1" bandRow="1">
                <a:tableStyleId>{69C7853C-536D-4A76-A0AE-DD22124D55A5}</a:tableStyleId>
              </a:tblPr>
              <a:tblGrid>
                <a:gridCol w="3869421">
                  <a:extLst>
                    <a:ext uri="{9D8B030D-6E8A-4147-A177-3AD203B41FA5}">
                      <a16:colId xmlns:a16="http://schemas.microsoft.com/office/drawing/2014/main" val="3582728638"/>
                    </a:ext>
                  </a:extLst>
                </a:gridCol>
                <a:gridCol w="1879189">
                  <a:extLst>
                    <a:ext uri="{9D8B030D-6E8A-4147-A177-3AD203B41FA5}">
                      <a16:colId xmlns:a16="http://schemas.microsoft.com/office/drawing/2014/main" val="3070447632"/>
                    </a:ext>
                  </a:extLst>
                </a:gridCol>
                <a:gridCol w="1879189">
                  <a:extLst>
                    <a:ext uri="{9D8B030D-6E8A-4147-A177-3AD203B41FA5}">
                      <a16:colId xmlns:a16="http://schemas.microsoft.com/office/drawing/2014/main" val="544041492"/>
                    </a:ext>
                  </a:extLst>
                </a:gridCol>
              </a:tblGrid>
              <a:tr h="325073">
                <a:tc>
                  <a:txBody>
                    <a:bodyPr/>
                    <a:lstStyle/>
                    <a:p>
                      <a:pPr algn="ctr"/>
                      <a:r>
                        <a:rPr lang="en-US" sz="1300">
                          <a:solidFill>
                            <a:srgbClr val="000000"/>
                          </a:solidFill>
                        </a:rPr>
                        <a:t>Related Survey Questions</a:t>
                      </a:r>
                    </a:p>
                  </a:txBody>
                  <a:tcPr>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a:r>
                        <a:rPr lang="en-US" sz="1300">
                          <a:solidFill>
                            <a:srgbClr val="000000"/>
                          </a:solidFill>
                        </a:rPr>
                        <a:t>2024</a:t>
                      </a:r>
                    </a:p>
                  </a:txBody>
                  <a:tcPr>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a:r>
                        <a:rPr lang="en-US" sz="1300">
                          <a:solidFill>
                            <a:srgbClr val="000000"/>
                          </a:solidFill>
                        </a:rPr>
                        <a:t>Trend*</a:t>
                      </a:r>
                    </a:p>
                  </a:txBody>
                  <a:tcPr>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2967627443"/>
                  </a:ext>
                </a:extLst>
              </a:tr>
              <a:tr h="370840">
                <a:tc>
                  <a:txBody>
                    <a:bodyPr/>
                    <a:lstStyle/>
                    <a:p>
                      <a:pPr lvl="0">
                        <a:buNone/>
                      </a:pPr>
                      <a:r>
                        <a:rPr lang="en-US" sz="1200" u="none" strike="noStrike" noProof="0">
                          <a:solidFill>
                            <a:srgbClr val="000000"/>
                          </a:solidFill>
                        </a:rPr>
                        <a:t>Q20: UI recognizes accomplishments</a:t>
                      </a:r>
                      <a:endParaRPr lang="en-US" sz="1200">
                        <a:solidFill>
                          <a:srgbClr val="000000"/>
                        </a:solidFill>
                      </a:endParaRP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r>
                        <a:rPr lang="en-US"/>
                        <a:t>72%</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r>
                        <a:rPr lang="en-US">
                          <a:solidFill>
                            <a:srgbClr val="000000"/>
                          </a:solidFill>
                        </a:rPr>
                        <a:t>=</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013621984"/>
                  </a:ext>
                </a:extLst>
              </a:tr>
              <a:tr h="370840">
                <a:tc>
                  <a:txBody>
                    <a:bodyPr/>
                    <a:lstStyle/>
                    <a:p>
                      <a:pPr lvl="0">
                        <a:buNone/>
                      </a:pPr>
                      <a:r>
                        <a:rPr lang="en-US" sz="1200" u="none" strike="noStrike" noProof="0">
                          <a:solidFill>
                            <a:srgbClr val="000000"/>
                          </a:solidFill>
                        </a:rPr>
                        <a:t>Q21: I can pursue career goals at UI</a:t>
                      </a:r>
                      <a:endParaRPr lang="en-US" sz="1200"/>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46202622"/>
                  </a:ext>
                </a:extLst>
              </a:tr>
              <a:tr h="370840">
                <a:tc>
                  <a:txBody>
                    <a:bodyPr/>
                    <a:lstStyle/>
                    <a:p>
                      <a:pPr lvl="0">
                        <a:buNone/>
                      </a:pPr>
                      <a:r>
                        <a:rPr lang="en-US" sz="1200" u="none" strike="noStrike" noProof="0">
                          <a:solidFill>
                            <a:srgbClr val="000000"/>
                          </a:solidFill>
                        </a:rPr>
                        <a:t>Q24: Would recommend UI to a friend</a:t>
                      </a:r>
                      <a:endParaRPr lang="en-US" sz="1200"/>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882558416"/>
                  </a:ext>
                </a:extLst>
              </a:tr>
            </a:tbl>
          </a:graphicData>
        </a:graphic>
      </p:graphicFrame>
      <p:sp>
        <p:nvSpPr>
          <p:cNvPr id="8" name="Rectangle 7">
            <a:extLst>
              <a:ext uri="{FF2B5EF4-FFF2-40B4-BE49-F238E27FC236}">
                <a16:creationId xmlns:a16="http://schemas.microsoft.com/office/drawing/2014/main" id="{8F0A76A0-6882-3759-9EBC-A3B7998870ED}"/>
              </a:ext>
            </a:extLst>
          </p:cNvPr>
          <p:cNvSpPr/>
          <p:nvPr/>
        </p:nvSpPr>
        <p:spPr>
          <a:xfrm>
            <a:off x="1769675" y="2053404"/>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Roboto"/>
              </a:rPr>
              <a:t>Institutional Satisfaction</a:t>
            </a:r>
            <a:endParaRPr lang="en-US">
              <a:solidFill>
                <a:schemeClr val="tx1"/>
              </a:solidFill>
            </a:endParaRPr>
          </a:p>
        </p:txBody>
      </p:sp>
      <p:sp>
        <p:nvSpPr>
          <p:cNvPr id="4" name="TextBox 3">
            <a:extLst>
              <a:ext uri="{FF2B5EF4-FFF2-40B4-BE49-F238E27FC236}">
                <a16:creationId xmlns:a16="http://schemas.microsoft.com/office/drawing/2014/main" id="{7D856AA3-7263-4B34-307B-77702ADDF9E8}"/>
              </a:ext>
            </a:extLst>
          </p:cNvPr>
          <p:cNvSpPr txBox="1"/>
          <p:nvPr/>
        </p:nvSpPr>
        <p:spPr>
          <a:xfrm>
            <a:off x="3788780" y="5260153"/>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a:ea typeface="Roboto"/>
            </a:endParaRPr>
          </a:p>
        </p:txBody>
      </p:sp>
      <p:sp>
        <p:nvSpPr>
          <p:cNvPr id="7" name="TextBox 6">
            <a:extLst>
              <a:ext uri="{FF2B5EF4-FFF2-40B4-BE49-F238E27FC236}">
                <a16:creationId xmlns:a16="http://schemas.microsoft.com/office/drawing/2014/main" id="{6EAC0CDC-CB03-5E2C-93E9-37CCD0578358}"/>
              </a:ext>
            </a:extLst>
          </p:cNvPr>
          <p:cNvSpPr txBox="1"/>
          <p:nvPr/>
        </p:nvSpPr>
        <p:spPr>
          <a:xfrm>
            <a:off x="4066158" y="5786219"/>
            <a:ext cx="115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a:t>
            </a:r>
            <a:r>
              <a:rPr lang="en-US" sz="1200" dirty="0">
                <a:ea typeface="Roboto"/>
                <a:cs typeface="Roboto"/>
                <a:hlinkClick r:id="rId2"/>
              </a:rPr>
              <a:t> Infographic</a:t>
            </a:r>
            <a:endParaRPr lang="en-US" sz="1200" dirty="0">
              <a:ea typeface="Roboto"/>
            </a:endParaRPr>
          </a:p>
          <a:p>
            <a:pPr algn="r"/>
            <a:endParaRPr lang="en-US" sz="1200" dirty="0">
              <a:ea typeface="Roboto"/>
            </a:endParaRPr>
          </a:p>
        </p:txBody>
      </p:sp>
    </p:spTree>
    <p:extLst>
      <p:ext uri="{BB962C8B-B14F-4D97-AF65-F5344CB8AC3E}">
        <p14:creationId xmlns:p14="http://schemas.microsoft.com/office/powerpoint/2010/main" val="201880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295A4-A72C-5040-3BD1-E4ED8ACF9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C7520-120C-9489-400A-3A4288F601F5}"/>
              </a:ext>
            </a:extLst>
          </p:cNvPr>
          <p:cNvSpPr>
            <a:spLocks noGrp="1"/>
          </p:cNvSpPr>
          <p:nvPr>
            <p:ph type="title"/>
          </p:nvPr>
        </p:nvSpPr>
        <p:spPr/>
        <p:txBody>
          <a:bodyPr anchor="ctr">
            <a:normAutofit fontScale="90000"/>
          </a:bodyPr>
          <a:lstStyle/>
          <a:p>
            <a:r>
              <a:rPr lang="en-US" dirty="0">
                <a:latin typeface="Roboto"/>
                <a:ea typeface="Roboto"/>
                <a:cs typeface="Arial"/>
              </a:rPr>
              <a:t>2024 Results by theme: Workplace Culture</a:t>
            </a:r>
            <a:br>
              <a:rPr lang="en-US" dirty="0">
                <a:latin typeface="Roboto"/>
                <a:ea typeface="Roboto"/>
                <a:cs typeface="Arial"/>
              </a:rPr>
            </a:br>
            <a:r>
              <a:rPr lang="en-US" sz="2200" dirty="0">
                <a:latin typeface="Roboto"/>
                <a:ea typeface="Roboto"/>
                <a:cs typeface="Arial"/>
              </a:rPr>
              <a:t>&lt;insert org specific data&gt;</a:t>
            </a:r>
            <a:br>
              <a:rPr lang="en-US" sz="2200" dirty="0">
                <a:latin typeface="Roboto"/>
                <a:ea typeface="Roboto"/>
                <a:cs typeface="Arial"/>
              </a:rPr>
            </a:br>
            <a:endParaRPr lang="en-US" sz="2200" dirty="0">
              <a:latin typeface="Roboto"/>
              <a:ea typeface="Roboto"/>
              <a:cs typeface="Arial"/>
            </a:endParaRPr>
          </a:p>
        </p:txBody>
      </p:sp>
      <p:graphicFrame>
        <p:nvGraphicFramePr>
          <p:cNvPr id="5" name="Content Placeholder 4">
            <a:extLst>
              <a:ext uri="{FF2B5EF4-FFF2-40B4-BE49-F238E27FC236}">
                <a16:creationId xmlns:a16="http://schemas.microsoft.com/office/drawing/2014/main" id="{084517E2-34A9-8E51-7998-718215927ABD}"/>
              </a:ext>
            </a:extLst>
          </p:cNvPr>
          <p:cNvGraphicFramePr>
            <a:graphicFrameLocks noGrp="1"/>
          </p:cNvGraphicFramePr>
          <p:nvPr>
            <p:ph idx="10"/>
            <p:extLst>
              <p:ext uri="{D42A27DB-BD31-4B8C-83A1-F6EECF244321}">
                <p14:modId xmlns:p14="http://schemas.microsoft.com/office/powerpoint/2010/main" val="534017276"/>
              </p:ext>
            </p:extLst>
          </p:nvPr>
        </p:nvGraphicFramePr>
        <p:xfrm>
          <a:off x="743312" y="1842649"/>
          <a:ext cx="7688261" cy="3870937"/>
        </p:xfrm>
        <a:graphic>
          <a:graphicData uri="http://schemas.openxmlformats.org/drawingml/2006/table">
            <a:tbl>
              <a:tblPr firstRow="1" bandRow="1">
                <a:tableStyleId>{69C7853C-536D-4A76-A0AE-DD22124D55A5}</a:tableStyleId>
              </a:tblPr>
              <a:tblGrid>
                <a:gridCol w="5291723">
                  <a:extLst>
                    <a:ext uri="{9D8B030D-6E8A-4147-A177-3AD203B41FA5}">
                      <a16:colId xmlns:a16="http://schemas.microsoft.com/office/drawing/2014/main" val="669846212"/>
                    </a:ext>
                  </a:extLst>
                </a:gridCol>
                <a:gridCol w="1198269">
                  <a:extLst>
                    <a:ext uri="{9D8B030D-6E8A-4147-A177-3AD203B41FA5}">
                      <a16:colId xmlns:a16="http://schemas.microsoft.com/office/drawing/2014/main" val="2479541623"/>
                    </a:ext>
                  </a:extLst>
                </a:gridCol>
                <a:gridCol w="1198269">
                  <a:extLst>
                    <a:ext uri="{9D8B030D-6E8A-4147-A177-3AD203B41FA5}">
                      <a16:colId xmlns:a16="http://schemas.microsoft.com/office/drawing/2014/main" val="2500207357"/>
                    </a:ext>
                  </a:extLst>
                </a:gridCol>
              </a:tblGrid>
              <a:tr h="327322">
                <a:tc>
                  <a:txBody>
                    <a:bodyPr/>
                    <a:lstStyle/>
                    <a:p>
                      <a:pPr algn="ctr" rtl="0" fontAlgn="base">
                        <a:lnSpc>
                          <a:spcPts val="1294"/>
                        </a:lnSpc>
                      </a:pPr>
                      <a:r>
                        <a:rPr lang="en-US" sz="1400">
                          <a:solidFill>
                            <a:srgbClr val="000000"/>
                          </a:solidFill>
                          <a:effectLst/>
                        </a:rPr>
                        <a:t>Related Survey Questions</a:t>
                      </a:r>
                    </a:p>
                  </a:txBody>
                  <a:tcPr marL="79320" marR="79320" marT="39660" marB="39660">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rtl="0" fontAlgn="base">
                        <a:lnSpc>
                          <a:spcPts val="1294"/>
                        </a:lnSpc>
                      </a:pPr>
                      <a:r>
                        <a:rPr lang="en-US" sz="1400">
                          <a:solidFill>
                            <a:srgbClr val="000000"/>
                          </a:solidFill>
                          <a:effectLst/>
                        </a:rPr>
                        <a:t>2024</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rtl="0" fontAlgn="base">
                        <a:lnSpc>
                          <a:spcPts val="1294"/>
                        </a:lnSpc>
                      </a:pPr>
                      <a:r>
                        <a:rPr lang="en-US" sz="1400">
                          <a:solidFill>
                            <a:srgbClr val="000000"/>
                          </a:solidFill>
                          <a:effectLst/>
                        </a:rPr>
                        <a:t>Trend*</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3593860280"/>
                  </a:ext>
                </a:extLst>
              </a:tr>
              <a:tr h="315632">
                <a:tc>
                  <a:txBody>
                    <a:bodyPr/>
                    <a:lstStyle/>
                    <a:p>
                      <a:pPr algn="l" rtl="0" fontAlgn="base">
                        <a:lnSpc>
                          <a:spcPts val="1158"/>
                        </a:lnSpc>
                      </a:pPr>
                      <a:r>
                        <a:rPr lang="en-US" sz="1300" u="none" strike="noStrike">
                          <a:solidFill>
                            <a:srgbClr val="000000"/>
                          </a:solidFill>
                          <a:effectLst/>
                        </a:rPr>
                        <a:t>Q8: I can be my authentic self at work</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772872839"/>
                  </a:ext>
                </a:extLst>
              </a:tr>
              <a:tr h="315632">
                <a:tc>
                  <a:txBody>
                    <a:bodyPr/>
                    <a:lstStyle/>
                    <a:p>
                      <a:pPr algn="l" rtl="0" fontAlgn="base">
                        <a:lnSpc>
                          <a:spcPts val="1158"/>
                        </a:lnSpc>
                      </a:pPr>
                      <a:r>
                        <a:rPr lang="en-US" sz="1300" u="none" strike="noStrike">
                          <a:solidFill>
                            <a:srgbClr val="000000"/>
                          </a:solidFill>
                          <a:effectLst/>
                        </a:rPr>
                        <a:t>Q11: My unit distributes workloads fairly </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r>
                        <a:rPr lang="en-US" sz="1400">
                          <a:solidFill>
                            <a:srgbClr val="000000"/>
                          </a:solidFill>
                          <a:effectLst/>
                        </a:rPr>
                        <a:t>75%</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5632"/>
                          </a:solidFill>
                          <a:effectLst/>
                        </a:rPr>
                        <a:t>+2</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466563019"/>
                  </a:ext>
                </a:extLst>
              </a:tr>
              <a:tr h="315632">
                <a:tc>
                  <a:txBody>
                    <a:bodyPr/>
                    <a:lstStyle/>
                    <a:p>
                      <a:pPr algn="l" rtl="0" fontAlgn="base">
                        <a:lnSpc>
                          <a:spcPts val="1158"/>
                        </a:lnSpc>
                      </a:pPr>
                      <a:r>
                        <a:rPr lang="en-US" sz="1300" u="none" strike="noStrike">
                          <a:solidFill>
                            <a:srgbClr val="000000"/>
                          </a:solidFill>
                          <a:effectLst/>
                        </a:rPr>
                        <a:t>Q12: My unit supports work &amp; personal life</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073441722"/>
                  </a:ext>
                </a:extLst>
              </a:tr>
              <a:tr h="315632">
                <a:tc>
                  <a:txBody>
                    <a:bodyPr/>
                    <a:lstStyle/>
                    <a:p>
                      <a:pPr algn="l" rtl="0" fontAlgn="base">
                        <a:lnSpc>
                          <a:spcPts val="1158"/>
                        </a:lnSpc>
                      </a:pPr>
                      <a:r>
                        <a:rPr lang="en-US" sz="1300" u="none" strike="noStrike">
                          <a:solidFill>
                            <a:srgbClr val="000000"/>
                          </a:solidFill>
                          <a:effectLst/>
                        </a:rPr>
                        <a:t>Q13: I have a voice in unit’s direction</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248711456"/>
                  </a:ext>
                </a:extLst>
              </a:tr>
              <a:tr h="315632">
                <a:tc>
                  <a:txBody>
                    <a:bodyPr/>
                    <a:lstStyle/>
                    <a:p>
                      <a:pPr algn="l" rtl="0" fontAlgn="base">
                        <a:lnSpc>
                          <a:spcPts val="1158"/>
                        </a:lnSpc>
                      </a:pPr>
                      <a:r>
                        <a:rPr lang="en-US" sz="1300" u="none" strike="noStrike">
                          <a:solidFill>
                            <a:srgbClr val="000000"/>
                          </a:solidFill>
                          <a:effectLst/>
                        </a:rPr>
                        <a:t>Q14: Conflicts are managed</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444702615"/>
                  </a:ext>
                </a:extLst>
              </a:tr>
              <a:tr h="315632">
                <a:tc>
                  <a:txBody>
                    <a:bodyPr/>
                    <a:lstStyle/>
                    <a:p>
                      <a:pPr algn="l" rtl="0" fontAlgn="base">
                        <a:lnSpc>
                          <a:spcPts val="1158"/>
                        </a:lnSpc>
                      </a:pPr>
                      <a:r>
                        <a:rPr lang="en-US" sz="1300" u="none" strike="noStrike">
                          <a:solidFill>
                            <a:srgbClr val="000000"/>
                          </a:solidFill>
                          <a:effectLst/>
                        </a:rPr>
                        <a:t>Q15: Coworkers are civil and respectful</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031108142"/>
                  </a:ext>
                </a:extLst>
              </a:tr>
              <a:tr h="315632">
                <a:tc>
                  <a:txBody>
                    <a:bodyPr/>
                    <a:lstStyle/>
                    <a:p>
                      <a:pPr algn="l" rtl="0" fontAlgn="base">
                        <a:lnSpc>
                          <a:spcPts val="1158"/>
                        </a:lnSpc>
                      </a:pPr>
                      <a:r>
                        <a:rPr lang="en-US" sz="1300" u="none" strike="noStrike" dirty="0">
                          <a:solidFill>
                            <a:srgbClr val="000000"/>
                          </a:solidFill>
                          <a:effectLst/>
                        </a:rPr>
                        <a:t>Q16: My unit provides a supportive environment to retain individuals from diverse backgrounds</a:t>
                      </a:r>
                      <a:endParaRPr lang="en-US" sz="1400" dirty="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764943988"/>
                  </a:ext>
                </a:extLst>
              </a:tr>
              <a:tr h="315632">
                <a:tc>
                  <a:txBody>
                    <a:bodyPr/>
                    <a:lstStyle/>
                    <a:p>
                      <a:pPr algn="l" rtl="0" fontAlgn="base">
                        <a:lnSpc>
                          <a:spcPts val="1158"/>
                        </a:lnSpc>
                      </a:pPr>
                      <a:r>
                        <a:rPr lang="en-US" sz="1300" u="none" strike="noStrike">
                          <a:solidFill>
                            <a:srgbClr val="000000"/>
                          </a:solidFill>
                          <a:effectLst/>
                        </a:rPr>
                        <a:t>Q17: I say great things about my unit</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002349320"/>
                  </a:ext>
                </a:extLst>
              </a:tr>
              <a:tr h="315632">
                <a:tc>
                  <a:txBody>
                    <a:bodyPr/>
                    <a:lstStyle/>
                    <a:p>
                      <a:pPr algn="l" rtl="0" fontAlgn="base">
                        <a:lnSpc>
                          <a:spcPts val="1158"/>
                        </a:lnSpc>
                      </a:pPr>
                      <a:r>
                        <a:rPr lang="en-US" sz="1300" u="none" strike="noStrike">
                          <a:solidFill>
                            <a:srgbClr val="000000"/>
                          </a:solidFill>
                          <a:effectLst/>
                        </a:rPr>
                        <a:t>Q18: My team in my unit values me</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473289470"/>
                  </a:ext>
                </a:extLst>
              </a:tr>
              <a:tr h="315632">
                <a:tc>
                  <a:txBody>
                    <a:bodyPr/>
                    <a:lstStyle/>
                    <a:p>
                      <a:pPr algn="l" rtl="0" fontAlgn="base">
                        <a:lnSpc>
                          <a:spcPts val="1158"/>
                        </a:lnSpc>
                      </a:pPr>
                      <a:r>
                        <a:rPr lang="en-US" sz="1300" u="none" strike="noStrike">
                          <a:solidFill>
                            <a:srgbClr val="000000"/>
                          </a:solidFill>
                          <a:effectLst/>
                        </a:rPr>
                        <a:t>Q22: I feel valued as an individual at UI</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876559909"/>
                  </a:ext>
                </a:extLst>
              </a:tr>
              <a:tr h="315632">
                <a:tc>
                  <a:txBody>
                    <a:bodyPr/>
                    <a:lstStyle/>
                    <a:p>
                      <a:pPr algn="l" rtl="0" fontAlgn="base">
                        <a:lnSpc>
                          <a:spcPts val="1158"/>
                        </a:lnSpc>
                      </a:pPr>
                      <a:r>
                        <a:rPr lang="en-US" sz="1300" u="none" strike="noStrike">
                          <a:solidFill>
                            <a:srgbClr val="000000"/>
                          </a:solidFill>
                          <a:effectLst/>
                        </a:rPr>
                        <a:t>Q23: UI is welcoming and respectful</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dirty="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177547918"/>
                  </a:ext>
                </a:extLst>
              </a:tr>
            </a:tbl>
          </a:graphicData>
        </a:graphic>
      </p:graphicFrame>
      <p:sp>
        <p:nvSpPr>
          <p:cNvPr id="7" name="Rectangle 6">
            <a:extLst>
              <a:ext uri="{FF2B5EF4-FFF2-40B4-BE49-F238E27FC236}">
                <a16:creationId xmlns:a16="http://schemas.microsoft.com/office/drawing/2014/main" id="{1314985A-CE2D-F859-7E0D-41FE337329C8}"/>
              </a:ext>
            </a:extLst>
          </p:cNvPr>
          <p:cNvSpPr/>
          <p:nvPr/>
        </p:nvSpPr>
        <p:spPr>
          <a:xfrm>
            <a:off x="1769193" y="1336138"/>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Roboto"/>
              </a:rPr>
              <a:t>Workplace Culture</a:t>
            </a:r>
            <a:endParaRPr lang="en-US">
              <a:solidFill>
                <a:schemeClr val="tx1"/>
              </a:solidFill>
            </a:endParaRPr>
          </a:p>
        </p:txBody>
      </p:sp>
      <p:sp>
        <p:nvSpPr>
          <p:cNvPr id="4" name="TextBox 3">
            <a:extLst>
              <a:ext uri="{FF2B5EF4-FFF2-40B4-BE49-F238E27FC236}">
                <a16:creationId xmlns:a16="http://schemas.microsoft.com/office/drawing/2014/main" id="{FE3B8AD4-4DF2-C571-1961-66821505EE51}"/>
              </a:ext>
            </a:extLst>
          </p:cNvPr>
          <p:cNvSpPr txBox="1"/>
          <p:nvPr/>
        </p:nvSpPr>
        <p:spPr>
          <a:xfrm>
            <a:off x="3922688" y="5738396"/>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dirty="0">
              <a:ea typeface="Roboto"/>
            </a:endParaRPr>
          </a:p>
        </p:txBody>
      </p:sp>
      <p:sp>
        <p:nvSpPr>
          <p:cNvPr id="8" name="TextBox 7">
            <a:extLst>
              <a:ext uri="{FF2B5EF4-FFF2-40B4-BE49-F238E27FC236}">
                <a16:creationId xmlns:a16="http://schemas.microsoft.com/office/drawing/2014/main" id="{870B0F47-0BAD-DD6A-F352-CE9B950EC27E}"/>
              </a:ext>
            </a:extLst>
          </p:cNvPr>
          <p:cNvSpPr txBox="1"/>
          <p:nvPr/>
        </p:nvSpPr>
        <p:spPr>
          <a:xfrm>
            <a:off x="4200066" y="6054035"/>
            <a:ext cx="115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a:t>
            </a:r>
            <a:r>
              <a:rPr lang="en-US" sz="1200" dirty="0">
                <a:ea typeface="Roboto"/>
                <a:cs typeface="Roboto"/>
                <a:hlinkClick r:id="rId2"/>
              </a:rPr>
              <a:t> Infographic</a:t>
            </a:r>
            <a:endParaRPr lang="en-US" sz="1200" dirty="0">
              <a:ea typeface="Roboto"/>
            </a:endParaRPr>
          </a:p>
          <a:p>
            <a:pPr algn="r"/>
            <a:endParaRPr lang="en-US" sz="1200" dirty="0">
              <a:ea typeface="Roboto"/>
            </a:endParaRPr>
          </a:p>
        </p:txBody>
      </p:sp>
    </p:spTree>
    <p:extLst>
      <p:ext uri="{BB962C8B-B14F-4D97-AF65-F5344CB8AC3E}">
        <p14:creationId xmlns:p14="http://schemas.microsoft.com/office/powerpoint/2010/main" val="367766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295A4-A72C-5040-3BD1-E4ED8ACF9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C7520-120C-9489-400A-3A4288F601F5}"/>
              </a:ext>
            </a:extLst>
          </p:cNvPr>
          <p:cNvSpPr>
            <a:spLocks noGrp="1"/>
          </p:cNvSpPr>
          <p:nvPr>
            <p:ph type="title"/>
          </p:nvPr>
        </p:nvSpPr>
        <p:spPr>
          <a:xfrm>
            <a:off x="714375" y="389510"/>
            <a:ext cx="7927080" cy="1323039"/>
          </a:xfrm>
        </p:spPr>
        <p:txBody>
          <a:bodyPr anchor="ctr">
            <a:normAutofit/>
          </a:bodyPr>
          <a:lstStyle/>
          <a:p>
            <a:r>
              <a:rPr lang="en-US" sz="3000" dirty="0">
                <a:latin typeface="Roboto"/>
                <a:ea typeface="Roboto"/>
                <a:cs typeface="Arial"/>
              </a:rPr>
              <a:t>2024 results by theme: Supervisor-Employee Relationship</a:t>
            </a:r>
            <a:r>
              <a:rPr lang="en-US" dirty="0">
                <a:latin typeface="Roboto"/>
                <a:ea typeface="Roboto"/>
                <a:cs typeface="Arial"/>
              </a:rPr>
              <a:t> </a:t>
            </a:r>
            <a:r>
              <a:rPr lang="en-US" sz="2000" dirty="0">
                <a:latin typeface="Roboto"/>
                <a:ea typeface="Roboto"/>
                <a:cs typeface="Arial"/>
              </a:rPr>
              <a:t>&lt;insert org specific data&gt;</a:t>
            </a:r>
            <a:endParaRPr lang="en-US" sz="2000" dirty="0"/>
          </a:p>
        </p:txBody>
      </p:sp>
      <p:graphicFrame>
        <p:nvGraphicFramePr>
          <p:cNvPr id="5" name="Content Placeholder 4">
            <a:extLst>
              <a:ext uri="{FF2B5EF4-FFF2-40B4-BE49-F238E27FC236}">
                <a16:creationId xmlns:a16="http://schemas.microsoft.com/office/drawing/2014/main" id="{084517E2-34A9-8E51-7998-718215927ABD}"/>
              </a:ext>
            </a:extLst>
          </p:cNvPr>
          <p:cNvGraphicFramePr>
            <a:graphicFrameLocks noGrp="1"/>
          </p:cNvGraphicFramePr>
          <p:nvPr>
            <p:ph idx="1"/>
            <p:extLst>
              <p:ext uri="{D42A27DB-BD31-4B8C-83A1-F6EECF244321}">
                <p14:modId xmlns:p14="http://schemas.microsoft.com/office/powerpoint/2010/main" val="4279365623"/>
              </p:ext>
            </p:extLst>
          </p:nvPr>
        </p:nvGraphicFramePr>
        <p:xfrm>
          <a:off x="714375" y="2498725"/>
          <a:ext cx="7715249" cy="2221114"/>
        </p:xfrm>
        <a:graphic>
          <a:graphicData uri="http://schemas.openxmlformats.org/drawingml/2006/table">
            <a:tbl>
              <a:tblPr firstRow="1" bandRow="1">
                <a:tableStyleId>{69C7853C-536D-4A76-A0AE-DD22124D55A5}</a:tableStyleId>
              </a:tblPr>
              <a:tblGrid>
                <a:gridCol w="5310299">
                  <a:extLst>
                    <a:ext uri="{9D8B030D-6E8A-4147-A177-3AD203B41FA5}">
                      <a16:colId xmlns:a16="http://schemas.microsoft.com/office/drawing/2014/main" val="669846212"/>
                    </a:ext>
                  </a:extLst>
                </a:gridCol>
                <a:gridCol w="1202475">
                  <a:extLst>
                    <a:ext uri="{9D8B030D-6E8A-4147-A177-3AD203B41FA5}">
                      <a16:colId xmlns:a16="http://schemas.microsoft.com/office/drawing/2014/main" val="2479541623"/>
                    </a:ext>
                  </a:extLst>
                </a:gridCol>
                <a:gridCol w="1202475">
                  <a:extLst>
                    <a:ext uri="{9D8B030D-6E8A-4147-A177-3AD203B41FA5}">
                      <a16:colId xmlns:a16="http://schemas.microsoft.com/office/drawing/2014/main" val="2500207357"/>
                    </a:ext>
                  </a:extLst>
                </a:gridCol>
              </a:tblGrid>
              <a:tr h="327322">
                <a:tc>
                  <a:txBody>
                    <a:bodyPr/>
                    <a:lstStyle/>
                    <a:p>
                      <a:pPr algn="ctr" rtl="0" fontAlgn="base">
                        <a:lnSpc>
                          <a:spcPts val="1294"/>
                        </a:lnSpc>
                      </a:pPr>
                      <a:r>
                        <a:rPr lang="en-US" sz="1400">
                          <a:solidFill>
                            <a:srgbClr val="000000"/>
                          </a:solidFill>
                          <a:effectLst/>
                        </a:rPr>
                        <a:t>Related Survey Questions</a:t>
                      </a:r>
                    </a:p>
                  </a:txBody>
                  <a:tcPr marL="79320" marR="79320" marT="39660" marB="39660">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rtl="0" fontAlgn="base">
                        <a:lnSpc>
                          <a:spcPts val="1294"/>
                        </a:lnSpc>
                      </a:pPr>
                      <a:r>
                        <a:rPr lang="en-US" sz="1400">
                          <a:solidFill>
                            <a:srgbClr val="000000"/>
                          </a:solidFill>
                          <a:effectLst/>
                        </a:rPr>
                        <a:t>2024</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rtl="0" fontAlgn="base">
                        <a:lnSpc>
                          <a:spcPts val="1294"/>
                        </a:lnSpc>
                      </a:pPr>
                      <a:r>
                        <a:rPr lang="en-US" sz="1400">
                          <a:solidFill>
                            <a:srgbClr val="000000"/>
                          </a:solidFill>
                          <a:effectLst/>
                        </a:rPr>
                        <a:t>Trend*</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3593860280"/>
                  </a:ext>
                </a:extLst>
              </a:tr>
              <a:tr h="315632">
                <a:tc>
                  <a:txBody>
                    <a:bodyPr/>
                    <a:lstStyle/>
                    <a:p>
                      <a:pPr lvl="0" algn="l">
                        <a:lnSpc>
                          <a:spcPts val="1158"/>
                        </a:lnSpc>
                        <a:buNone/>
                      </a:pPr>
                      <a:r>
                        <a:rPr lang="en-US" sz="1300" b="0" i="0" u="none" strike="noStrike" noProof="0">
                          <a:solidFill>
                            <a:srgbClr val="000000"/>
                          </a:solidFill>
                          <a:effectLst/>
                          <a:latin typeface="Roboto"/>
                        </a:rPr>
                        <a:t>Q2: I receive work feedback regularly</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r>
                        <a:rPr lang="en-US" sz="1400">
                          <a:solidFill>
                            <a:srgbClr val="000000"/>
                          </a:solidFill>
                          <a:effectLst/>
                        </a:rPr>
                        <a:t>84%</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772872839"/>
                  </a:ext>
                </a:extLst>
              </a:tr>
              <a:tr h="315632">
                <a:tc>
                  <a:txBody>
                    <a:bodyPr/>
                    <a:lstStyle/>
                    <a:p>
                      <a:pPr lvl="0" algn="l">
                        <a:lnSpc>
                          <a:spcPts val="1158"/>
                        </a:lnSpc>
                        <a:buNone/>
                      </a:pPr>
                      <a:r>
                        <a:rPr lang="en-US" sz="1300" b="0" i="0" u="none" strike="noStrike" noProof="0">
                          <a:solidFill>
                            <a:srgbClr val="000000"/>
                          </a:solidFill>
                          <a:effectLst/>
                          <a:latin typeface="Roboto"/>
                        </a:rPr>
                        <a:t>Q3: My supervisor’s feedback is helpful</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5632"/>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466563019"/>
                  </a:ext>
                </a:extLst>
              </a:tr>
              <a:tr h="315632">
                <a:tc>
                  <a:txBody>
                    <a:bodyPr/>
                    <a:lstStyle/>
                    <a:p>
                      <a:pPr lvl="0" algn="l">
                        <a:lnSpc>
                          <a:spcPts val="1158"/>
                        </a:lnSpc>
                        <a:buNone/>
                      </a:pPr>
                      <a:r>
                        <a:rPr lang="en-US" sz="1300" b="0" i="0" u="none" strike="noStrike" noProof="0">
                          <a:solidFill>
                            <a:srgbClr val="000000"/>
                          </a:solidFill>
                          <a:effectLst/>
                          <a:latin typeface="Roboto"/>
                        </a:rPr>
                        <a:t>Q4: Supervisor acknowledges good work</a:t>
                      </a:r>
                      <a:endParaRPr lang="en-US" b="0" i="0" noProof="0">
                        <a:latin typeface="Roboto"/>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073441722"/>
                  </a:ext>
                </a:extLst>
              </a:tr>
              <a:tr h="315632">
                <a:tc>
                  <a:txBody>
                    <a:bodyPr/>
                    <a:lstStyle/>
                    <a:p>
                      <a:pPr lvl="0" algn="l">
                        <a:lnSpc>
                          <a:spcPts val="1158"/>
                        </a:lnSpc>
                        <a:buNone/>
                      </a:pPr>
                      <a:r>
                        <a:rPr lang="en-US" sz="1300" b="0" i="0" u="none" strike="noStrike" noProof="0">
                          <a:solidFill>
                            <a:srgbClr val="000000"/>
                          </a:solidFill>
                          <a:effectLst/>
                          <a:latin typeface="Roboto"/>
                        </a:rPr>
                        <a:t>Q5: My prof development is encouraged</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248711456"/>
                  </a:ext>
                </a:extLst>
              </a:tr>
              <a:tr h="315632">
                <a:tc>
                  <a:txBody>
                    <a:bodyPr/>
                    <a:lstStyle/>
                    <a:p>
                      <a:pPr algn="l" rtl="0" fontAlgn="base">
                        <a:lnSpc>
                          <a:spcPts val="1158"/>
                        </a:lnSpc>
                      </a:pPr>
                      <a:r>
                        <a:rPr lang="en-US" sz="1300" b="0" i="0" u="none" strike="noStrike" noProof="0">
                          <a:solidFill>
                            <a:srgbClr val="000000"/>
                          </a:solidFill>
                          <a:effectLst/>
                          <a:latin typeface="Roboto"/>
                        </a:rPr>
                        <a:t>Q6: My supervisor treats me with respect</a:t>
                      </a:r>
                      <a:endParaRPr lang="en-US" sz="1300" u="none" strike="noStrike">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444702615"/>
                  </a:ext>
                </a:extLst>
              </a:tr>
              <a:tr h="315632">
                <a:tc>
                  <a:txBody>
                    <a:bodyPr/>
                    <a:lstStyle/>
                    <a:p>
                      <a:pPr lvl="0" algn="l">
                        <a:lnSpc>
                          <a:spcPts val="1158"/>
                        </a:lnSpc>
                        <a:buNone/>
                      </a:pPr>
                      <a:r>
                        <a:rPr lang="en-US" sz="1300" b="0" i="0" u="none" strike="noStrike" noProof="0">
                          <a:solidFill>
                            <a:srgbClr val="000000"/>
                          </a:solidFill>
                          <a:effectLst/>
                          <a:latin typeface="Roboto"/>
                        </a:rPr>
                        <a:t>Q7: My supervisor is open to hear concerns</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031108142"/>
                  </a:ext>
                </a:extLst>
              </a:tr>
            </a:tbl>
          </a:graphicData>
        </a:graphic>
      </p:graphicFrame>
      <p:sp>
        <p:nvSpPr>
          <p:cNvPr id="7" name="Rectangle 6">
            <a:extLst>
              <a:ext uri="{FF2B5EF4-FFF2-40B4-BE49-F238E27FC236}">
                <a16:creationId xmlns:a16="http://schemas.microsoft.com/office/drawing/2014/main" id="{1314985A-CE2D-F859-7E0D-41FE337329C8}"/>
              </a:ext>
            </a:extLst>
          </p:cNvPr>
          <p:cNvSpPr/>
          <p:nvPr/>
        </p:nvSpPr>
        <p:spPr>
          <a:xfrm>
            <a:off x="1769193" y="1917402"/>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Roboto"/>
              </a:rPr>
              <a:t>Supervisor-Employee Relationship</a:t>
            </a:r>
            <a:endParaRPr lang="en-US">
              <a:solidFill>
                <a:schemeClr val="tx1"/>
              </a:solidFill>
            </a:endParaRPr>
          </a:p>
        </p:txBody>
      </p:sp>
      <p:sp>
        <p:nvSpPr>
          <p:cNvPr id="4" name="TextBox 3">
            <a:extLst>
              <a:ext uri="{FF2B5EF4-FFF2-40B4-BE49-F238E27FC236}">
                <a16:creationId xmlns:a16="http://schemas.microsoft.com/office/drawing/2014/main" id="{CAF5B36D-E4DE-5B69-E783-4B5264519A42}"/>
              </a:ext>
            </a:extLst>
          </p:cNvPr>
          <p:cNvSpPr txBox="1"/>
          <p:nvPr/>
        </p:nvSpPr>
        <p:spPr>
          <a:xfrm>
            <a:off x="3788780" y="5260153"/>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a:ea typeface="Roboto"/>
            </a:endParaRPr>
          </a:p>
        </p:txBody>
      </p:sp>
      <p:sp>
        <p:nvSpPr>
          <p:cNvPr id="8" name="TextBox 7">
            <a:extLst>
              <a:ext uri="{FF2B5EF4-FFF2-40B4-BE49-F238E27FC236}">
                <a16:creationId xmlns:a16="http://schemas.microsoft.com/office/drawing/2014/main" id="{49E6E051-4EA9-5D6E-2C31-DD2842EF6E33}"/>
              </a:ext>
            </a:extLst>
          </p:cNvPr>
          <p:cNvSpPr txBox="1"/>
          <p:nvPr/>
        </p:nvSpPr>
        <p:spPr>
          <a:xfrm>
            <a:off x="4066158" y="5786219"/>
            <a:ext cx="115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a:t>
            </a:r>
            <a:r>
              <a:rPr lang="en-US" sz="1200" dirty="0">
                <a:ea typeface="Roboto"/>
                <a:cs typeface="Roboto"/>
                <a:hlinkClick r:id="rId2"/>
              </a:rPr>
              <a:t> Infographic</a:t>
            </a:r>
            <a:endParaRPr lang="en-US" sz="1200" dirty="0">
              <a:ea typeface="Roboto"/>
            </a:endParaRPr>
          </a:p>
          <a:p>
            <a:pPr algn="r"/>
            <a:endParaRPr lang="en-US" sz="1200" dirty="0">
              <a:ea typeface="Roboto"/>
            </a:endParaRPr>
          </a:p>
        </p:txBody>
      </p:sp>
    </p:spTree>
    <p:extLst>
      <p:ext uri="{BB962C8B-B14F-4D97-AF65-F5344CB8AC3E}">
        <p14:creationId xmlns:p14="http://schemas.microsoft.com/office/powerpoint/2010/main" val="183018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690721" y="528991"/>
            <a:ext cx="7715251" cy="651817"/>
          </a:xfrm>
        </p:spPr>
        <p:txBody>
          <a:bodyPr>
            <a:normAutofit fontScale="90000"/>
          </a:bodyPr>
          <a:lstStyle/>
          <a:p>
            <a:r>
              <a:rPr lang="en-US" dirty="0">
                <a:latin typeface="Roboto"/>
                <a:ea typeface="Roboto"/>
                <a:cs typeface="Arial"/>
              </a:rPr>
              <a:t>2022 Focus Areas </a:t>
            </a:r>
            <a:r>
              <a:rPr lang="en-US" sz="2200" dirty="0">
                <a:latin typeface="Roboto"/>
                <a:ea typeface="Roboto"/>
                <a:cs typeface="Arial"/>
              </a:rPr>
              <a:t>&lt;insert survey scores for areas of focus&gt;</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a:t>insert org specific data</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a:t>Insert % from slide 10 or 11</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a:t>Insert % from slide 10 or 11</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a:t>Insert % from slide 10 or 11</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data</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data</a:t>
            </a:r>
          </a:p>
        </p:txBody>
      </p:sp>
    </p:spTree>
    <p:extLst>
      <p:ext uri="{BB962C8B-B14F-4D97-AF65-F5344CB8AC3E}">
        <p14:creationId xmlns:p14="http://schemas.microsoft.com/office/powerpoint/2010/main" val="1651331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normAutofit/>
          </a:bodyPr>
          <a:lstStyle/>
          <a:p>
            <a:r>
              <a:rPr lang="en-US" sz="3000" dirty="0">
                <a:latin typeface="Roboto"/>
                <a:ea typeface="Roboto"/>
                <a:cs typeface="Arial"/>
              </a:rPr>
              <a:t>Standard Percentages</a:t>
            </a:r>
          </a:p>
        </p:txBody>
      </p:sp>
      <p:pic>
        <p:nvPicPr>
          <p:cNvPr id="4" name="Picture 3" descr="1%">
            <a:extLst>
              <a:ext uri="{FF2B5EF4-FFF2-40B4-BE49-F238E27FC236}">
                <a16:creationId xmlns:a16="http://schemas.microsoft.com/office/drawing/2014/main" id="{BC1B1F11-A436-475C-B710-098A2FC82A2B}"/>
              </a:ext>
            </a:extLst>
          </p:cNvPr>
          <p:cNvPicPr>
            <a:picLocks noChangeAspect="1"/>
          </p:cNvPicPr>
          <p:nvPr/>
        </p:nvPicPr>
        <p:blipFill>
          <a:blip r:embed="rId2"/>
          <a:stretch>
            <a:fillRect/>
          </a:stretch>
        </p:blipFill>
        <p:spPr>
          <a:xfrm>
            <a:off x="804316" y="2114551"/>
            <a:ext cx="604159" cy="603354"/>
          </a:xfrm>
          <a:prstGeom prst="rect">
            <a:avLst/>
          </a:prstGeom>
        </p:spPr>
      </p:pic>
      <p:pic>
        <p:nvPicPr>
          <p:cNvPr id="6" name="Picture 5" descr="2%">
            <a:extLst>
              <a:ext uri="{FF2B5EF4-FFF2-40B4-BE49-F238E27FC236}">
                <a16:creationId xmlns:a16="http://schemas.microsoft.com/office/drawing/2014/main" id="{0AEE07B1-595E-4169-9668-6E4F2B02437D}"/>
              </a:ext>
            </a:extLst>
          </p:cNvPr>
          <p:cNvPicPr>
            <a:picLocks noChangeAspect="1"/>
          </p:cNvPicPr>
          <p:nvPr/>
        </p:nvPicPr>
        <p:blipFill>
          <a:blip r:embed="rId3"/>
          <a:stretch>
            <a:fillRect/>
          </a:stretch>
        </p:blipFill>
        <p:spPr>
          <a:xfrm>
            <a:off x="1573517" y="2114550"/>
            <a:ext cx="604159" cy="603354"/>
          </a:xfrm>
          <a:prstGeom prst="rect">
            <a:avLst/>
          </a:prstGeom>
        </p:spPr>
      </p:pic>
      <p:pic>
        <p:nvPicPr>
          <p:cNvPr id="10" name="Picture 9" descr="3%">
            <a:extLst>
              <a:ext uri="{FF2B5EF4-FFF2-40B4-BE49-F238E27FC236}">
                <a16:creationId xmlns:a16="http://schemas.microsoft.com/office/drawing/2014/main" id="{9205DC09-78D8-4A75-AB52-D119E76DA78A}"/>
              </a:ext>
            </a:extLst>
          </p:cNvPr>
          <p:cNvPicPr>
            <a:picLocks noChangeAspect="1"/>
          </p:cNvPicPr>
          <p:nvPr/>
        </p:nvPicPr>
        <p:blipFill>
          <a:blip r:embed="rId4"/>
          <a:stretch>
            <a:fillRect/>
          </a:stretch>
        </p:blipFill>
        <p:spPr>
          <a:xfrm>
            <a:off x="2342718" y="2114551"/>
            <a:ext cx="604159" cy="603354"/>
          </a:xfrm>
          <a:prstGeom prst="rect">
            <a:avLst/>
          </a:prstGeom>
        </p:spPr>
      </p:pic>
      <p:pic>
        <p:nvPicPr>
          <p:cNvPr id="12" name="Picture 11" descr="4%">
            <a:extLst>
              <a:ext uri="{FF2B5EF4-FFF2-40B4-BE49-F238E27FC236}">
                <a16:creationId xmlns:a16="http://schemas.microsoft.com/office/drawing/2014/main" id="{46E6D83B-1138-4E8B-87BB-ACB7CBFE8392}"/>
              </a:ext>
            </a:extLst>
          </p:cNvPr>
          <p:cNvPicPr>
            <a:picLocks noChangeAspect="1"/>
          </p:cNvPicPr>
          <p:nvPr/>
        </p:nvPicPr>
        <p:blipFill>
          <a:blip r:embed="rId5"/>
          <a:stretch>
            <a:fillRect/>
          </a:stretch>
        </p:blipFill>
        <p:spPr>
          <a:xfrm>
            <a:off x="3111918" y="2114549"/>
            <a:ext cx="604159" cy="603354"/>
          </a:xfrm>
          <a:prstGeom prst="rect">
            <a:avLst/>
          </a:prstGeom>
        </p:spPr>
      </p:pic>
      <p:pic>
        <p:nvPicPr>
          <p:cNvPr id="14" name="Picture 13" descr="5%">
            <a:extLst>
              <a:ext uri="{FF2B5EF4-FFF2-40B4-BE49-F238E27FC236}">
                <a16:creationId xmlns:a16="http://schemas.microsoft.com/office/drawing/2014/main" id="{55228D17-8B92-474F-B1CE-28F2B594DA12}"/>
              </a:ext>
            </a:extLst>
          </p:cNvPr>
          <p:cNvPicPr>
            <a:picLocks noChangeAspect="1"/>
          </p:cNvPicPr>
          <p:nvPr/>
        </p:nvPicPr>
        <p:blipFill>
          <a:blip r:embed="rId6"/>
          <a:stretch>
            <a:fillRect/>
          </a:stretch>
        </p:blipFill>
        <p:spPr>
          <a:xfrm>
            <a:off x="3881119" y="2114549"/>
            <a:ext cx="604159" cy="603354"/>
          </a:xfrm>
          <a:prstGeom prst="rect">
            <a:avLst/>
          </a:prstGeom>
        </p:spPr>
      </p:pic>
      <p:pic>
        <p:nvPicPr>
          <p:cNvPr id="16" name="Picture 15" descr="6%">
            <a:extLst>
              <a:ext uri="{FF2B5EF4-FFF2-40B4-BE49-F238E27FC236}">
                <a16:creationId xmlns:a16="http://schemas.microsoft.com/office/drawing/2014/main" id="{5348EDC8-EBEA-4A42-9C5B-37E270E7C9AF}"/>
              </a:ext>
            </a:extLst>
          </p:cNvPr>
          <p:cNvPicPr>
            <a:picLocks noChangeAspect="1"/>
          </p:cNvPicPr>
          <p:nvPr/>
        </p:nvPicPr>
        <p:blipFill>
          <a:blip r:embed="rId7"/>
          <a:stretch>
            <a:fillRect/>
          </a:stretch>
        </p:blipFill>
        <p:spPr>
          <a:xfrm>
            <a:off x="4650320" y="2114549"/>
            <a:ext cx="604159" cy="603354"/>
          </a:xfrm>
          <a:prstGeom prst="rect">
            <a:avLst/>
          </a:prstGeom>
        </p:spPr>
      </p:pic>
      <p:pic>
        <p:nvPicPr>
          <p:cNvPr id="18" name="Picture 17" descr="7%">
            <a:extLst>
              <a:ext uri="{FF2B5EF4-FFF2-40B4-BE49-F238E27FC236}">
                <a16:creationId xmlns:a16="http://schemas.microsoft.com/office/drawing/2014/main" id="{06D5AD74-5057-4440-9464-F479BCE23E50}"/>
              </a:ext>
            </a:extLst>
          </p:cNvPr>
          <p:cNvPicPr>
            <a:picLocks noChangeAspect="1"/>
          </p:cNvPicPr>
          <p:nvPr/>
        </p:nvPicPr>
        <p:blipFill>
          <a:blip r:embed="rId8"/>
          <a:stretch>
            <a:fillRect/>
          </a:stretch>
        </p:blipFill>
        <p:spPr>
          <a:xfrm>
            <a:off x="5419521" y="2114551"/>
            <a:ext cx="604159" cy="603354"/>
          </a:xfrm>
          <a:prstGeom prst="rect">
            <a:avLst/>
          </a:prstGeom>
        </p:spPr>
      </p:pic>
      <p:pic>
        <p:nvPicPr>
          <p:cNvPr id="20" name="Picture 19" descr="8%">
            <a:extLst>
              <a:ext uri="{FF2B5EF4-FFF2-40B4-BE49-F238E27FC236}">
                <a16:creationId xmlns:a16="http://schemas.microsoft.com/office/drawing/2014/main" id="{2B207049-DB40-449E-B949-798A534ED2EC}"/>
              </a:ext>
            </a:extLst>
          </p:cNvPr>
          <p:cNvPicPr>
            <a:picLocks noChangeAspect="1"/>
          </p:cNvPicPr>
          <p:nvPr/>
        </p:nvPicPr>
        <p:blipFill>
          <a:blip r:embed="rId9"/>
          <a:stretch>
            <a:fillRect/>
          </a:stretch>
        </p:blipFill>
        <p:spPr>
          <a:xfrm>
            <a:off x="6188721" y="2114549"/>
            <a:ext cx="604159" cy="603354"/>
          </a:xfrm>
          <a:prstGeom prst="rect">
            <a:avLst/>
          </a:prstGeom>
        </p:spPr>
      </p:pic>
      <p:pic>
        <p:nvPicPr>
          <p:cNvPr id="22" name="Picture 21" descr="9%">
            <a:extLst>
              <a:ext uri="{FF2B5EF4-FFF2-40B4-BE49-F238E27FC236}">
                <a16:creationId xmlns:a16="http://schemas.microsoft.com/office/drawing/2014/main" id="{E0D2CD5D-3A67-4D20-A981-42C0F1977C18}"/>
              </a:ext>
            </a:extLst>
          </p:cNvPr>
          <p:cNvPicPr>
            <a:picLocks noChangeAspect="1"/>
          </p:cNvPicPr>
          <p:nvPr/>
        </p:nvPicPr>
        <p:blipFill>
          <a:blip r:embed="rId10"/>
          <a:stretch>
            <a:fillRect/>
          </a:stretch>
        </p:blipFill>
        <p:spPr>
          <a:xfrm>
            <a:off x="6966325" y="2114549"/>
            <a:ext cx="604159" cy="603354"/>
          </a:xfrm>
          <a:prstGeom prst="rect">
            <a:avLst/>
          </a:prstGeom>
        </p:spPr>
      </p:pic>
      <p:pic>
        <p:nvPicPr>
          <p:cNvPr id="24" name="Picture 23" descr="10%">
            <a:extLst>
              <a:ext uri="{FF2B5EF4-FFF2-40B4-BE49-F238E27FC236}">
                <a16:creationId xmlns:a16="http://schemas.microsoft.com/office/drawing/2014/main" id="{0EC845F7-B3CD-415A-9BF8-22F2E24812E5}"/>
              </a:ext>
            </a:extLst>
          </p:cNvPr>
          <p:cNvPicPr>
            <a:picLocks noChangeAspect="1"/>
          </p:cNvPicPr>
          <p:nvPr/>
        </p:nvPicPr>
        <p:blipFill>
          <a:blip r:embed="rId11"/>
          <a:stretch>
            <a:fillRect/>
          </a:stretch>
        </p:blipFill>
        <p:spPr>
          <a:xfrm>
            <a:off x="7735526" y="2114549"/>
            <a:ext cx="604159" cy="603354"/>
          </a:xfrm>
          <a:prstGeom prst="rect">
            <a:avLst/>
          </a:prstGeom>
        </p:spPr>
      </p:pic>
      <p:pic>
        <p:nvPicPr>
          <p:cNvPr id="26" name="Picture 25" descr="11%">
            <a:extLst>
              <a:ext uri="{FF2B5EF4-FFF2-40B4-BE49-F238E27FC236}">
                <a16:creationId xmlns:a16="http://schemas.microsoft.com/office/drawing/2014/main" id="{132B5C11-8865-42DD-8ADA-F806F2B8C248}"/>
              </a:ext>
            </a:extLst>
          </p:cNvPr>
          <p:cNvPicPr>
            <a:picLocks noChangeAspect="1"/>
          </p:cNvPicPr>
          <p:nvPr/>
        </p:nvPicPr>
        <p:blipFill>
          <a:blip r:embed="rId12"/>
          <a:stretch>
            <a:fillRect/>
          </a:stretch>
        </p:blipFill>
        <p:spPr>
          <a:xfrm>
            <a:off x="804315" y="2772245"/>
            <a:ext cx="604159" cy="604159"/>
          </a:xfrm>
          <a:prstGeom prst="rect">
            <a:avLst/>
          </a:prstGeom>
        </p:spPr>
      </p:pic>
      <p:pic>
        <p:nvPicPr>
          <p:cNvPr id="28" name="Picture 27" descr="12%">
            <a:extLst>
              <a:ext uri="{FF2B5EF4-FFF2-40B4-BE49-F238E27FC236}">
                <a16:creationId xmlns:a16="http://schemas.microsoft.com/office/drawing/2014/main" id="{3F0D76BF-9101-4FAE-AC7B-45EBB5A5588B}"/>
              </a:ext>
            </a:extLst>
          </p:cNvPr>
          <p:cNvPicPr>
            <a:picLocks noChangeAspect="1"/>
          </p:cNvPicPr>
          <p:nvPr/>
        </p:nvPicPr>
        <p:blipFill>
          <a:blip r:embed="rId13"/>
          <a:stretch>
            <a:fillRect/>
          </a:stretch>
        </p:blipFill>
        <p:spPr>
          <a:xfrm>
            <a:off x="1573517" y="2772245"/>
            <a:ext cx="604159" cy="604159"/>
          </a:xfrm>
          <a:prstGeom prst="rect">
            <a:avLst/>
          </a:prstGeom>
        </p:spPr>
      </p:pic>
      <p:pic>
        <p:nvPicPr>
          <p:cNvPr id="30" name="Picture 29" descr="13%">
            <a:extLst>
              <a:ext uri="{FF2B5EF4-FFF2-40B4-BE49-F238E27FC236}">
                <a16:creationId xmlns:a16="http://schemas.microsoft.com/office/drawing/2014/main" id="{4090C987-95AF-43D8-8192-D1911CC48796}"/>
              </a:ext>
            </a:extLst>
          </p:cNvPr>
          <p:cNvPicPr>
            <a:picLocks noChangeAspect="1"/>
          </p:cNvPicPr>
          <p:nvPr/>
        </p:nvPicPr>
        <p:blipFill>
          <a:blip r:embed="rId14"/>
          <a:stretch>
            <a:fillRect/>
          </a:stretch>
        </p:blipFill>
        <p:spPr>
          <a:xfrm>
            <a:off x="2327727" y="2772245"/>
            <a:ext cx="604159" cy="604159"/>
          </a:xfrm>
          <a:prstGeom prst="rect">
            <a:avLst/>
          </a:prstGeom>
        </p:spPr>
      </p:pic>
      <p:pic>
        <p:nvPicPr>
          <p:cNvPr id="32" name="Picture 31" descr="14%">
            <a:extLst>
              <a:ext uri="{FF2B5EF4-FFF2-40B4-BE49-F238E27FC236}">
                <a16:creationId xmlns:a16="http://schemas.microsoft.com/office/drawing/2014/main" id="{6B6B9F83-4824-4942-8C46-19E0C7B9F68D}"/>
              </a:ext>
            </a:extLst>
          </p:cNvPr>
          <p:cNvPicPr>
            <a:picLocks noChangeAspect="1"/>
          </p:cNvPicPr>
          <p:nvPr/>
        </p:nvPicPr>
        <p:blipFill>
          <a:blip r:embed="rId15"/>
          <a:stretch>
            <a:fillRect/>
          </a:stretch>
        </p:blipFill>
        <p:spPr>
          <a:xfrm>
            <a:off x="3111918" y="2772245"/>
            <a:ext cx="604159" cy="604159"/>
          </a:xfrm>
          <a:prstGeom prst="rect">
            <a:avLst/>
          </a:prstGeom>
        </p:spPr>
      </p:pic>
      <p:pic>
        <p:nvPicPr>
          <p:cNvPr id="34" name="Picture 33" descr="15%">
            <a:extLst>
              <a:ext uri="{FF2B5EF4-FFF2-40B4-BE49-F238E27FC236}">
                <a16:creationId xmlns:a16="http://schemas.microsoft.com/office/drawing/2014/main" id="{3FA3B665-B148-474C-84A5-9634B5142079}"/>
              </a:ext>
            </a:extLst>
          </p:cNvPr>
          <p:cNvPicPr>
            <a:picLocks noChangeAspect="1"/>
          </p:cNvPicPr>
          <p:nvPr/>
        </p:nvPicPr>
        <p:blipFill>
          <a:blip r:embed="rId16"/>
          <a:stretch>
            <a:fillRect/>
          </a:stretch>
        </p:blipFill>
        <p:spPr>
          <a:xfrm>
            <a:off x="3881119" y="2772245"/>
            <a:ext cx="604159" cy="604159"/>
          </a:xfrm>
          <a:prstGeom prst="rect">
            <a:avLst/>
          </a:prstGeom>
        </p:spPr>
      </p:pic>
      <p:pic>
        <p:nvPicPr>
          <p:cNvPr id="36" name="Picture 35" descr="16%">
            <a:extLst>
              <a:ext uri="{FF2B5EF4-FFF2-40B4-BE49-F238E27FC236}">
                <a16:creationId xmlns:a16="http://schemas.microsoft.com/office/drawing/2014/main" id="{E75FE49F-6B98-4144-B771-62A823153185}"/>
              </a:ext>
            </a:extLst>
          </p:cNvPr>
          <p:cNvPicPr>
            <a:picLocks noChangeAspect="1"/>
          </p:cNvPicPr>
          <p:nvPr/>
        </p:nvPicPr>
        <p:blipFill>
          <a:blip r:embed="rId17"/>
          <a:stretch>
            <a:fillRect/>
          </a:stretch>
        </p:blipFill>
        <p:spPr>
          <a:xfrm>
            <a:off x="4658724" y="2772245"/>
            <a:ext cx="604159" cy="604159"/>
          </a:xfrm>
          <a:prstGeom prst="rect">
            <a:avLst/>
          </a:prstGeom>
        </p:spPr>
      </p:pic>
      <p:pic>
        <p:nvPicPr>
          <p:cNvPr id="38" name="Picture 37" descr="17%">
            <a:extLst>
              <a:ext uri="{FF2B5EF4-FFF2-40B4-BE49-F238E27FC236}">
                <a16:creationId xmlns:a16="http://schemas.microsoft.com/office/drawing/2014/main" id="{4147A4B9-7FAF-49F2-8726-C2E151F86E99}"/>
              </a:ext>
            </a:extLst>
          </p:cNvPr>
          <p:cNvPicPr>
            <a:picLocks noChangeAspect="1"/>
          </p:cNvPicPr>
          <p:nvPr/>
        </p:nvPicPr>
        <p:blipFill>
          <a:blip r:embed="rId18"/>
          <a:stretch>
            <a:fillRect/>
          </a:stretch>
        </p:blipFill>
        <p:spPr>
          <a:xfrm>
            <a:off x="5419521" y="2772245"/>
            <a:ext cx="604159" cy="604159"/>
          </a:xfrm>
          <a:prstGeom prst="rect">
            <a:avLst/>
          </a:prstGeom>
        </p:spPr>
      </p:pic>
      <p:pic>
        <p:nvPicPr>
          <p:cNvPr id="40" name="Picture 39" descr="18%">
            <a:extLst>
              <a:ext uri="{FF2B5EF4-FFF2-40B4-BE49-F238E27FC236}">
                <a16:creationId xmlns:a16="http://schemas.microsoft.com/office/drawing/2014/main" id="{8D8C129C-7BD0-490A-A088-6D95C2329F15}"/>
              </a:ext>
            </a:extLst>
          </p:cNvPr>
          <p:cNvPicPr>
            <a:picLocks noChangeAspect="1"/>
          </p:cNvPicPr>
          <p:nvPr/>
        </p:nvPicPr>
        <p:blipFill>
          <a:blip r:embed="rId19"/>
          <a:stretch>
            <a:fillRect/>
          </a:stretch>
        </p:blipFill>
        <p:spPr>
          <a:xfrm>
            <a:off x="6188721" y="2772245"/>
            <a:ext cx="604159" cy="604159"/>
          </a:xfrm>
          <a:prstGeom prst="rect">
            <a:avLst/>
          </a:prstGeom>
        </p:spPr>
      </p:pic>
      <p:pic>
        <p:nvPicPr>
          <p:cNvPr id="42" name="Picture 41" descr="19%">
            <a:extLst>
              <a:ext uri="{FF2B5EF4-FFF2-40B4-BE49-F238E27FC236}">
                <a16:creationId xmlns:a16="http://schemas.microsoft.com/office/drawing/2014/main" id="{39495A15-6E7B-40A7-BB53-A605FF6D195E}"/>
              </a:ext>
            </a:extLst>
          </p:cNvPr>
          <p:cNvPicPr>
            <a:picLocks noChangeAspect="1"/>
          </p:cNvPicPr>
          <p:nvPr/>
        </p:nvPicPr>
        <p:blipFill>
          <a:blip r:embed="rId20"/>
          <a:stretch>
            <a:fillRect/>
          </a:stretch>
        </p:blipFill>
        <p:spPr>
          <a:xfrm>
            <a:off x="6966325" y="2772245"/>
            <a:ext cx="604159" cy="604159"/>
          </a:xfrm>
          <a:prstGeom prst="rect">
            <a:avLst/>
          </a:prstGeom>
        </p:spPr>
      </p:pic>
      <p:pic>
        <p:nvPicPr>
          <p:cNvPr id="44" name="Picture 43" descr="20%">
            <a:extLst>
              <a:ext uri="{FF2B5EF4-FFF2-40B4-BE49-F238E27FC236}">
                <a16:creationId xmlns:a16="http://schemas.microsoft.com/office/drawing/2014/main" id="{82DC50F0-0D78-41F8-B063-3A1E368BF0A2}"/>
              </a:ext>
            </a:extLst>
          </p:cNvPr>
          <p:cNvPicPr>
            <a:picLocks noChangeAspect="1"/>
          </p:cNvPicPr>
          <p:nvPr/>
        </p:nvPicPr>
        <p:blipFill>
          <a:blip r:embed="rId21"/>
          <a:stretch>
            <a:fillRect/>
          </a:stretch>
        </p:blipFill>
        <p:spPr>
          <a:xfrm>
            <a:off x="7735526" y="2772245"/>
            <a:ext cx="604159" cy="604159"/>
          </a:xfrm>
          <a:prstGeom prst="rect">
            <a:avLst/>
          </a:prstGeom>
        </p:spPr>
      </p:pic>
      <p:pic>
        <p:nvPicPr>
          <p:cNvPr id="60" name="Picture 59" descr="21%">
            <a:extLst>
              <a:ext uri="{FF2B5EF4-FFF2-40B4-BE49-F238E27FC236}">
                <a16:creationId xmlns:a16="http://schemas.microsoft.com/office/drawing/2014/main" id="{1F963635-307F-4087-B65A-4E9D5637A48D}"/>
              </a:ext>
            </a:extLst>
          </p:cNvPr>
          <p:cNvPicPr>
            <a:picLocks noChangeAspect="1"/>
          </p:cNvPicPr>
          <p:nvPr/>
        </p:nvPicPr>
        <p:blipFill>
          <a:blip r:embed="rId22"/>
          <a:stretch>
            <a:fillRect/>
          </a:stretch>
        </p:blipFill>
        <p:spPr>
          <a:xfrm>
            <a:off x="804316" y="3412269"/>
            <a:ext cx="604159" cy="604159"/>
          </a:xfrm>
          <a:prstGeom prst="rect">
            <a:avLst/>
          </a:prstGeom>
        </p:spPr>
      </p:pic>
      <p:pic>
        <p:nvPicPr>
          <p:cNvPr id="62" name="Picture 61" descr="22%">
            <a:extLst>
              <a:ext uri="{FF2B5EF4-FFF2-40B4-BE49-F238E27FC236}">
                <a16:creationId xmlns:a16="http://schemas.microsoft.com/office/drawing/2014/main" id="{FB646996-DFFD-4BB6-9109-9037DF0E9D45}"/>
              </a:ext>
            </a:extLst>
          </p:cNvPr>
          <p:cNvPicPr>
            <a:picLocks noChangeAspect="1"/>
          </p:cNvPicPr>
          <p:nvPr/>
        </p:nvPicPr>
        <p:blipFill>
          <a:blip r:embed="rId23"/>
          <a:stretch>
            <a:fillRect/>
          </a:stretch>
        </p:blipFill>
        <p:spPr>
          <a:xfrm>
            <a:off x="1573517" y="3412269"/>
            <a:ext cx="604159" cy="604159"/>
          </a:xfrm>
          <a:prstGeom prst="rect">
            <a:avLst/>
          </a:prstGeom>
        </p:spPr>
      </p:pic>
      <p:pic>
        <p:nvPicPr>
          <p:cNvPr id="64" name="Picture 63" descr="23%">
            <a:extLst>
              <a:ext uri="{FF2B5EF4-FFF2-40B4-BE49-F238E27FC236}">
                <a16:creationId xmlns:a16="http://schemas.microsoft.com/office/drawing/2014/main" id="{0724AE3D-3986-4814-8708-757240B94BD5}"/>
              </a:ext>
            </a:extLst>
          </p:cNvPr>
          <p:cNvPicPr>
            <a:picLocks noChangeAspect="1"/>
          </p:cNvPicPr>
          <p:nvPr/>
        </p:nvPicPr>
        <p:blipFill>
          <a:blip r:embed="rId24"/>
          <a:stretch>
            <a:fillRect/>
          </a:stretch>
        </p:blipFill>
        <p:spPr>
          <a:xfrm>
            <a:off x="2339350" y="3412269"/>
            <a:ext cx="607526" cy="607526"/>
          </a:xfrm>
          <a:prstGeom prst="rect">
            <a:avLst/>
          </a:prstGeom>
        </p:spPr>
      </p:pic>
      <p:pic>
        <p:nvPicPr>
          <p:cNvPr id="66" name="Picture 65" descr="24%">
            <a:extLst>
              <a:ext uri="{FF2B5EF4-FFF2-40B4-BE49-F238E27FC236}">
                <a16:creationId xmlns:a16="http://schemas.microsoft.com/office/drawing/2014/main" id="{B2F0A757-8011-48F4-9D52-7EEA59440D10}"/>
              </a:ext>
            </a:extLst>
          </p:cNvPr>
          <p:cNvPicPr>
            <a:picLocks noChangeAspect="1"/>
          </p:cNvPicPr>
          <p:nvPr/>
        </p:nvPicPr>
        <p:blipFill>
          <a:blip r:embed="rId25"/>
          <a:stretch>
            <a:fillRect/>
          </a:stretch>
        </p:blipFill>
        <p:spPr>
          <a:xfrm>
            <a:off x="3108551" y="3411464"/>
            <a:ext cx="604159" cy="604159"/>
          </a:xfrm>
          <a:prstGeom prst="rect">
            <a:avLst/>
          </a:prstGeom>
        </p:spPr>
      </p:pic>
      <p:pic>
        <p:nvPicPr>
          <p:cNvPr id="68" name="Picture 67" descr="25%">
            <a:extLst>
              <a:ext uri="{FF2B5EF4-FFF2-40B4-BE49-F238E27FC236}">
                <a16:creationId xmlns:a16="http://schemas.microsoft.com/office/drawing/2014/main" id="{087AB3D3-FC8A-4F9D-BD6C-2EE1BB262A94}"/>
              </a:ext>
            </a:extLst>
          </p:cNvPr>
          <p:cNvPicPr>
            <a:picLocks noChangeAspect="1"/>
          </p:cNvPicPr>
          <p:nvPr/>
        </p:nvPicPr>
        <p:blipFill>
          <a:blip r:embed="rId26"/>
          <a:stretch>
            <a:fillRect/>
          </a:stretch>
        </p:blipFill>
        <p:spPr>
          <a:xfrm>
            <a:off x="3874384" y="3411464"/>
            <a:ext cx="604159" cy="604159"/>
          </a:xfrm>
          <a:prstGeom prst="rect">
            <a:avLst/>
          </a:prstGeom>
        </p:spPr>
      </p:pic>
      <p:pic>
        <p:nvPicPr>
          <p:cNvPr id="70" name="Picture 69" descr="26%">
            <a:extLst>
              <a:ext uri="{FF2B5EF4-FFF2-40B4-BE49-F238E27FC236}">
                <a16:creationId xmlns:a16="http://schemas.microsoft.com/office/drawing/2014/main" id="{F46ADE38-4FE5-4258-BB6B-0C00FF92642F}"/>
              </a:ext>
            </a:extLst>
          </p:cNvPr>
          <p:cNvPicPr>
            <a:picLocks noChangeAspect="1"/>
          </p:cNvPicPr>
          <p:nvPr/>
        </p:nvPicPr>
        <p:blipFill>
          <a:blip r:embed="rId27"/>
          <a:stretch>
            <a:fillRect/>
          </a:stretch>
        </p:blipFill>
        <p:spPr>
          <a:xfrm>
            <a:off x="4658724" y="3411464"/>
            <a:ext cx="604159" cy="604159"/>
          </a:xfrm>
          <a:prstGeom prst="rect">
            <a:avLst/>
          </a:prstGeom>
        </p:spPr>
      </p:pic>
      <p:pic>
        <p:nvPicPr>
          <p:cNvPr id="72" name="Picture 71" descr="27%">
            <a:extLst>
              <a:ext uri="{FF2B5EF4-FFF2-40B4-BE49-F238E27FC236}">
                <a16:creationId xmlns:a16="http://schemas.microsoft.com/office/drawing/2014/main" id="{EDFB1BF1-3FE0-4AFF-8F68-2E3EE2901FFB}"/>
              </a:ext>
            </a:extLst>
          </p:cNvPr>
          <p:cNvPicPr>
            <a:picLocks noChangeAspect="1"/>
          </p:cNvPicPr>
          <p:nvPr/>
        </p:nvPicPr>
        <p:blipFill>
          <a:blip r:embed="rId28"/>
          <a:stretch>
            <a:fillRect/>
          </a:stretch>
        </p:blipFill>
        <p:spPr>
          <a:xfrm>
            <a:off x="5412786" y="3415080"/>
            <a:ext cx="604159" cy="604159"/>
          </a:xfrm>
          <a:prstGeom prst="rect">
            <a:avLst/>
          </a:prstGeom>
        </p:spPr>
      </p:pic>
      <p:pic>
        <p:nvPicPr>
          <p:cNvPr id="74" name="Picture 73" descr="28%">
            <a:extLst>
              <a:ext uri="{FF2B5EF4-FFF2-40B4-BE49-F238E27FC236}">
                <a16:creationId xmlns:a16="http://schemas.microsoft.com/office/drawing/2014/main" id="{F003C8E9-4DFA-4B3D-94F2-FD701AFEAB04}"/>
              </a:ext>
            </a:extLst>
          </p:cNvPr>
          <p:cNvPicPr>
            <a:picLocks noChangeAspect="1"/>
          </p:cNvPicPr>
          <p:nvPr/>
        </p:nvPicPr>
        <p:blipFill>
          <a:blip r:embed="rId29"/>
          <a:stretch>
            <a:fillRect/>
          </a:stretch>
        </p:blipFill>
        <p:spPr>
          <a:xfrm>
            <a:off x="6188721" y="3415080"/>
            <a:ext cx="604159" cy="604159"/>
          </a:xfrm>
          <a:prstGeom prst="rect">
            <a:avLst/>
          </a:prstGeom>
        </p:spPr>
      </p:pic>
      <p:pic>
        <p:nvPicPr>
          <p:cNvPr id="76" name="Picture 75" descr="29%">
            <a:extLst>
              <a:ext uri="{FF2B5EF4-FFF2-40B4-BE49-F238E27FC236}">
                <a16:creationId xmlns:a16="http://schemas.microsoft.com/office/drawing/2014/main" id="{F4A28D6E-EE55-49EE-BB65-49078C5A1F4E}"/>
              </a:ext>
            </a:extLst>
          </p:cNvPr>
          <p:cNvPicPr>
            <a:picLocks noChangeAspect="1"/>
          </p:cNvPicPr>
          <p:nvPr/>
        </p:nvPicPr>
        <p:blipFill>
          <a:blip r:embed="rId30"/>
          <a:stretch>
            <a:fillRect/>
          </a:stretch>
        </p:blipFill>
        <p:spPr>
          <a:xfrm>
            <a:off x="6966325" y="3408653"/>
            <a:ext cx="604159" cy="603354"/>
          </a:xfrm>
          <a:prstGeom prst="rect">
            <a:avLst/>
          </a:prstGeom>
        </p:spPr>
      </p:pic>
      <p:pic>
        <p:nvPicPr>
          <p:cNvPr id="78" name="Picture 77" descr="30%">
            <a:extLst>
              <a:ext uri="{FF2B5EF4-FFF2-40B4-BE49-F238E27FC236}">
                <a16:creationId xmlns:a16="http://schemas.microsoft.com/office/drawing/2014/main" id="{FF030943-5960-4043-A1FC-BCD38BBA9F54}"/>
              </a:ext>
            </a:extLst>
          </p:cNvPr>
          <p:cNvPicPr>
            <a:picLocks noChangeAspect="1"/>
          </p:cNvPicPr>
          <p:nvPr/>
        </p:nvPicPr>
        <p:blipFill>
          <a:blip r:embed="rId31"/>
          <a:stretch>
            <a:fillRect/>
          </a:stretch>
        </p:blipFill>
        <p:spPr>
          <a:xfrm>
            <a:off x="7728792" y="3407848"/>
            <a:ext cx="604159" cy="604159"/>
          </a:xfrm>
          <a:prstGeom prst="rect">
            <a:avLst/>
          </a:prstGeom>
        </p:spPr>
      </p:pic>
      <p:pic>
        <p:nvPicPr>
          <p:cNvPr id="80" name="Picture 79" descr="31%">
            <a:extLst>
              <a:ext uri="{FF2B5EF4-FFF2-40B4-BE49-F238E27FC236}">
                <a16:creationId xmlns:a16="http://schemas.microsoft.com/office/drawing/2014/main" id="{A2C61C17-C80D-411E-8490-8504863F8D7A}"/>
              </a:ext>
            </a:extLst>
          </p:cNvPr>
          <p:cNvPicPr>
            <a:picLocks noChangeAspect="1"/>
          </p:cNvPicPr>
          <p:nvPr/>
        </p:nvPicPr>
        <p:blipFill>
          <a:blip r:embed="rId32"/>
          <a:stretch>
            <a:fillRect/>
          </a:stretch>
        </p:blipFill>
        <p:spPr>
          <a:xfrm>
            <a:off x="804617" y="4049369"/>
            <a:ext cx="603858" cy="603858"/>
          </a:xfrm>
          <a:prstGeom prst="rect">
            <a:avLst/>
          </a:prstGeom>
        </p:spPr>
      </p:pic>
      <p:pic>
        <p:nvPicPr>
          <p:cNvPr id="82" name="Picture 81" descr="32%">
            <a:extLst>
              <a:ext uri="{FF2B5EF4-FFF2-40B4-BE49-F238E27FC236}">
                <a16:creationId xmlns:a16="http://schemas.microsoft.com/office/drawing/2014/main" id="{69E8F982-4202-4BDE-94F7-46C506DA4FB1}"/>
              </a:ext>
            </a:extLst>
          </p:cNvPr>
          <p:cNvPicPr>
            <a:picLocks noChangeAspect="1"/>
          </p:cNvPicPr>
          <p:nvPr/>
        </p:nvPicPr>
        <p:blipFill>
          <a:blip r:embed="rId33"/>
          <a:stretch>
            <a:fillRect/>
          </a:stretch>
        </p:blipFill>
        <p:spPr>
          <a:xfrm>
            <a:off x="1573817" y="4049369"/>
            <a:ext cx="603858" cy="603858"/>
          </a:xfrm>
          <a:prstGeom prst="rect">
            <a:avLst/>
          </a:prstGeom>
        </p:spPr>
      </p:pic>
      <p:pic>
        <p:nvPicPr>
          <p:cNvPr id="84" name="Picture 83" descr="33%">
            <a:extLst>
              <a:ext uri="{FF2B5EF4-FFF2-40B4-BE49-F238E27FC236}">
                <a16:creationId xmlns:a16="http://schemas.microsoft.com/office/drawing/2014/main" id="{41F84CA9-4CD6-48C0-9953-76E1ECA33402}"/>
              </a:ext>
            </a:extLst>
          </p:cNvPr>
          <p:cNvPicPr>
            <a:picLocks noChangeAspect="1"/>
          </p:cNvPicPr>
          <p:nvPr/>
        </p:nvPicPr>
        <p:blipFill>
          <a:blip r:embed="rId34"/>
          <a:stretch>
            <a:fillRect/>
          </a:stretch>
        </p:blipFill>
        <p:spPr>
          <a:xfrm>
            <a:off x="2327726" y="4049369"/>
            <a:ext cx="603858" cy="603858"/>
          </a:xfrm>
          <a:prstGeom prst="rect">
            <a:avLst/>
          </a:prstGeom>
        </p:spPr>
      </p:pic>
      <p:pic>
        <p:nvPicPr>
          <p:cNvPr id="86" name="Picture 85" descr="34%">
            <a:extLst>
              <a:ext uri="{FF2B5EF4-FFF2-40B4-BE49-F238E27FC236}">
                <a16:creationId xmlns:a16="http://schemas.microsoft.com/office/drawing/2014/main" id="{5C6D4AFF-42C8-48CC-B916-97F8794CE519}"/>
              </a:ext>
            </a:extLst>
          </p:cNvPr>
          <p:cNvPicPr>
            <a:picLocks noChangeAspect="1"/>
          </p:cNvPicPr>
          <p:nvPr/>
        </p:nvPicPr>
        <p:blipFill>
          <a:blip r:embed="rId35"/>
          <a:stretch>
            <a:fillRect/>
          </a:stretch>
        </p:blipFill>
        <p:spPr>
          <a:xfrm>
            <a:off x="3112219" y="4049501"/>
            <a:ext cx="603858" cy="603858"/>
          </a:xfrm>
          <a:prstGeom prst="rect">
            <a:avLst/>
          </a:prstGeom>
        </p:spPr>
      </p:pic>
      <p:pic>
        <p:nvPicPr>
          <p:cNvPr id="88" name="Picture 87" descr="35%">
            <a:extLst>
              <a:ext uri="{FF2B5EF4-FFF2-40B4-BE49-F238E27FC236}">
                <a16:creationId xmlns:a16="http://schemas.microsoft.com/office/drawing/2014/main" id="{D1D2066F-AC31-47CD-8C7C-F880DBF1B475}"/>
              </a:ext>
            </a:extLst>
          </p:cNvPr>
          <p:cNvPicPr>
            <a:picLocks noChangeAspect="1"/>
          </p:cNvPicPr>
          <p:nvPr/>
        </p:nvPicPr>
        <p:blipFill>
          <a:blip r:embed="rId36"/>
          <a:stretch>
            <a:fillRect/>
          </a:stretch>
        </p:blipFill>
        <p:spPr>
          <a:xfrm>
            <a:off x="3866128" y="4049501"/>
            <a:ext cx="603858" cy="603858"/>
          </a:xfrm>
          <a:prstGeom prst="rect">
            <a:avLst/>
          </a:prstGeom>
        </p:spPr>
      </p:pic>
      <p:pic>
        <p:nvPicPr>
          <p:cNvPr id="90" name="Picture 89" descr="36%">
            <a:extLst>
              <a:ext uri="{FF2B5EF4-FFF2-40B4-BE49-F238E27FC236}">
                <a16:creationId xmlns:a16="http://schemas.microsoft.com/office/drawing/2014/main" id="{E177C6BA-AF34-4710-B111-5FE2325C9451}"/>
              </a:ext>
            </a:extLst>
          </p:cNvPr>
          <p:cNvPicPr>
            <a:picLocks noChangeAspect="1"/>
          </p:cNvPicPr>
          <p:nvPr/>
        </p:nvPicPr>
        <p:blipFill>
          <a:blip r:embed="rId37"/>
          <a:stretch>
            <a:fillRect/>
          </a:stretch>
        </p:blipFill>
        <p:spPr>
          <a:xfrm>
            <a:off x="4659025" y="4049501"/>
            <a:ext cx="603858" cy="603858"/>
          </a:xfrm>
          <a:prstGeom prst="rect">
            <a:avLst/>
          </a:prstGeom>
        </p:spPr>
      </p:pic>
      <p:pic>
        <p:nvPicPr>
          <p:cNvPr id="92" name="Picture 91" descr="37%">
            <a:extLst>
              <a:ext uri="{FF2B5EF4-FFF2-40B4-BE49-F238E27FC236}">
                <a16:creationId xmlns:a16="http://schemas.microsoft.com/office/drawing/2014/main" id="{5801FABF-942D-4ED1-8028-28BA6C3397A7}"/>
              </a:ext>
            </a:extLst>
          </p:cNvPr>
          <p:cNvPicPr>
            <a:picLocks noChangeAspect="1"/>
          </p:cNvPicPr>
          <p:nvPr/>
        </p:nvPicPr>
        <p:blipFill>
          <a:blip r:embed="rId38"/>
          <a:stretch>
            <a:fillRect/>
          </a:stretch>
        </p:blipFill>
        <p:spPr>
          <a:xfrm>
            <a:off x="5410762" y="4049501"/>
            <a:ext cx="603858" cy="603858"/>
          </a:xfrm>
          <a:prstGeom prst="rect">
            <a:avLst/>
          </a:prstGeom>
        </p:spPr>
      </p:pic>
      <p:pic>
        <p:nvPicPr>
          <p:cNvPr id="94" name="Picture 93" descr="38%">
            <a:extLst>
              <a:ext uri="{FF2B5EF4-FFF2-40B4-BE49-F238E27FC236}">
                <a16:creationId xmlns:a16="http://schemas.microsoft.com/office/drawing/2014/main" id="{20812F44-2DA1-46BA-93AA-38EE118A85E8}"/>
              </a:ext>
            </a:extLst>
          </p:cNvPr>
          <p:cNvPicPr>
            <a:picLocks noChangeAspect="1"/>
          </p:cNvPicPr>
          <p:nvPr/>
        </p:nvPicPr>
        <p:blipFill>
          <a:blip r:embed="rId39"/>
          <a:stretch>
            <a:fillRect/>
          </a:stretch>
        </p:blipFill>
        <p:spPr>
          <a:xfrm>
            <a:off x="6189022" y="4049501"/>
            <a:ext cx="603858" cy="603858"/>
          </a:xfrm>
          <a:prstGeom prst="rect">
            <a:avLst/>
          </a:prstGeom>
        </p:spPr>
      </p:pic>
      <p:pic>
        <p:nvPicPr>
          <p:cNvPr id="96" name="Picture 95" descr="39%">
            <a:extLst>
              <a:ext uri="{FF2B5EF4-FFF2-40B4-BE49-F238E27FC236}">
                <a16:creationId xmlns:a16="http://schemas.microsoft.com/office/drawing/2014/main" id="{912B9333-7EBF-40A6-BA3D-FBAAB74C32F7}"/>
              </a:ext>
            </a:extLst>
          </p:cNvPr>
          <p:cNvPicPr>
            <a:picLocks noChangeAspect="1"/>
          </p:cNvPicPr>
          <p:nvPr/>
        </p:nvPicPr>
        <p:blipFill>
          <a:blip r:embed="rId40"/>
          <a:stretch>
            <a:fillRect/>
          </a:stretch>
        </p:blipFill>
        <p:spPr>
          <a:xfrm>
            <a:off x="6966325" y="4049502"/>
            <a:ext cx="604159" cy="604159"/>
          </a:xfrm>
          <a:prstGeom prst="rect">
            <a:avLst/>
          </a:prstGeom>
        </p:spPr>
      </p:pic>
      <p:pic>
        <p:nvPicPr>
          <p:cNvPr id="98" name="Picture 97" descr="40%">
            <a:extLst>
              <a:ext uri="{FF2B5EF4-FFF2-40B4-BE49-F238E27FC236}">
                <a16:creationId xmlns:a16="http://schemas.microsoft.com/office/drawing/2014/main" id="{8CD304B9-DA78-4396-B777-0E168430793F}"/>
              </a:ext>
            </a:extLst>
          </p:cNvPr>
          <p:cNvPicPr>
            <a:picLocks noChangeAspect="1"/>
          </p:cNvPicPr>
          <p:nvPr/>
        </p:nvPicPr>
        <p:blipFill>
          <a:blip r:embed="rId41"/>
          <a:stretch>
            <a:fillRect/>
          </a:stretch>
        </p:blipFill>
        <p:spPr>
          <a:xfrm>
            <a:off x="7728792" y="4049502"/>
            <a:ext cx="604159" cy="604159"/>
          </a:xfrm>
          <a:prstGeom prst="rect">
            <a:avLst/>
          </a:prstGeom>
        </p:spPr>
      </p:pic>
      <p:pic>
        <p:nvPicPr>
          <p:cNvPr id="100" name="Picture 99" descr="41%">
            <a:extLst>
              <a:ext uri="{FF2B5EF4-FFF2-40B4-BE49-F238E27FC236}">
                <a16:creationId xmlns:a16="http://schemas.microsoft.com/office/drawing/2014/main" id="{4DE236C4-C1FC-418D-AD27-3E8826A9060C}"/>
              </a:ext>
            </a:extLst>
          </p:cNvPr>
          <p:cNvPicPr>
            <a:picLocks noChangeAspect="1"/>
          </p:cNvPicPr>
          <p:nvPr/>
        </p:nvPicPr>
        <p:blipFill>
          <a:blip r:embed="rId42"/>
          <a:stretch>
            <a:fillRect/>
          </a:stretch>
        </p:blipFill>
        <p:spPr>
          <a:xfrm>
            <a:off x="804315" y="4693402"/>
            <a:ext cx="603858" cy="603858"/>
          </a:xfrm>
          <a:prstGeom prst="rect">
            <a:avLst/>
          </a:prstGeom>
        </p:spPr>
      </p:pic>
      <p:pic>
        <p:nvPicPr>
          <p:cNvPr id="102" name="Picture 101" descr="42%">
            <a:extLst>
              <a:ext uri="{FF2B5EF4-FFF2-40B4-BE49-F238E27FC236}">
                <a16:creationId xmlns:a16="http://schemas.microsoft.com/office/drawing/2014/main" id="{DD54FD7C-D2BA-4078-9D4E-BAFF8FC5ECA1}"/>
              </a:ext>
            </a:extLst>
          </p:cNvPr>
          <p:cNvPicPr>
            <a:picLocks noChangeAspect="1"/>
          </p:cNvPicPr>
          <p:nvPr/>
        </p:nvPicPr>
        <p:blipFill>
          <a:blip r:embed="rId43"/>
          <a:stretch>
            <a:fillRect/>
          </a:stretch>
        </p:blipFill>
        <p:spPr>
          <a:xfrm>
            <a:off x="1573517" y="4693457"/>
            <a:ext cx="603858" cy="603858"/>
          </a:xfrm>
          <a:prstGeom prst="rect">
            <a:avLst/>
          </a:prstGeom>
        </p:spPr>
      </p:pic>
      <p:pic>
        <p:nvPicPr>
          <p:cNvPr id="104" name="Picture 103" descr="43%">
            <a:extLst>
              <a:ext uri="{FF2B5EF4-FFF2-40B4-BE49-F238E27FC236}">
                <a16:creationId xmlns:a16="http://schemas.microsoft.com/office/drawing/2014/main" id="{1CF2F59F-1A66-45ED-B6AF-0BEAB9E0BEB8}"/>
              </a:ext>
            </a:extLst>
          </p:cNvPr>
          <p:cNvPicPr>
            <a:picLocks noChangeAspect="1"/>
          </p:cNvPicPr>
          <p:nvPr/>
        </p:nvPicPr>
        <p:blipFill>
          <a:blip r:embed="rId44"/>
          <a:stretch>
            <a:fillRect/>
          </a:stretch>
        </p:blipFill>
        <p:spPr>
          <a:xfrm>
            <a:off x="2327726" y="4692760"/>
            <a:ext cx="603858" cy="603858"/>
          </a:xfrm>
          <a:prstGeom prst="rect">
            <a:avLst/>
          </a:prstGeom>
        </p:spPr>
      </p:pic>
      <p:pic>
        <p:nvPicPr>
          <p:cNvPr id="106" name="Picture 105" descr="44%">
            <a:extLst>
              <a:ext uri="{FF2B5EF4-FFF2-40B4-BE49-F238E27FC236}">
                <a16:creationId xmlns:a16="http://schemas.microsoft.com/office/drawing/2014/main" id="{E3EA4B41-280C-43E2-85DE-DBD5CD5CA2F9}"/>
              </a:ext>
            </a:extLst>
          </p:cNvPr>
          <p:cNvPicPr>
            <a:picLocks noChangeAspect="1"/>
          </p:cNvPicPr>
          <p:nvPr/>
        </p:nvPicPr>
        <p:blipFill>
          <a:blip r:embed="rId45"/>
          <a:stretch>
            <a:fillRect/>
          </a:stretch>
        </p:blipFill>
        <p:spPr>
          <a:xfrm>
            <a:off x="3108551" y="4692760"/>
            <a:ext cx="603858" cy="603858"/>
          </a:xfrm>
          <a:prstGeom prst="rect">
            <a:avLst/>
          </a:prstGeom>
        </p:spPr>
      </p:pic>
      <p:pic>
        <p:nvPicPr>
          <p:cNvPr id="108" name="Picture 107" descr="45%">
            <a:extLst>
              <a:ext uri="{FF2B5EF4-FFF2-40B4-BE49-F238E27FC236}">
                <a16:creationId xmlns:a16="http://schemas.microsoft.com/office/drawing/2014/main" id="{60CA5042-AFE7-4CE6-9B5F-C52642405699}"/>
              </a:ext>
            </a:extLst>
          </p:cNvPr>
          <p:cNvPicPr>
            <a:picLocks noChangeAspect="1"/>
          </p:cNvPicPr>
          <p:nvPr/>
        </p:nvPicPr>
        <p:blipFill>
          <a:blip r:embed="rId46"/>
          <a:stretch>
            <a:fillRect/>
          </a:stretch>
        </p:blipFill>
        <p:spPr>
          <a:xfrm>
            <a:off x="3874685" y="4697003"/>
            <a:ext cx="603858" cy="603858"/>
          </a:xfrm>
          <a:prstGeom prst="rect">
            <a:avLst/>
          </a:prstGeom>
        </p:spPr>
      </p:pic>
      <p:pic>
        <p:nvPicPr>
          <p:cNvPr id="110" name="Picture 109" descr="46%">
            <a:extLst>
              <a:ext uri="{FF2B5EF4-FFF2-40B4-BE49-F238E27FC236}">
                <a16:creationId xmlns:a16="http://schemas.microsoft.com/office/drawing/2014/main" id="{E1B1E2BC-FE32-40C8-B6F3-ED291CD7B498}"/>
              </a:ext>
            </a:extLst>
          </p:cNvPr>
          <p:cNvPicPr>
            <a:picLocks noChangeAspect="1"/>
          </p:cNvPicPr>
          <p:nvPr/>
        </p:nvPicPr>
        <p:blipFill>
          <a:blip r:embed="rId47"/>
          <a:stretch>
            <a:fillRect/>
          </a:stretch>
        </p:blipFill>
        <p:spPr>
          <a:xfrm>
            <a:off x="4655509" y="4697003"/>
            <a:ext cx="603858" cy="603858"/>
          </a:xfrm>
          <a:prstGeom prst="rect">
            <a:avLst/>
          </a:prstGeom>
        </p:spPr>
      </p:pic>
      <p:pic>
        <p:nvPicPr>
          <p:cNvPr id="112" name="Picture 111" descr="47%">
            <a:extLst>
              <a:ext uri="{FF2B5EF4-FFF2-40B4-BE49-F238E27FC236}">
                <a16:creationId xmlns:a16="http://schemas.microsoft.com/office/drawing/2014/main" id="{5776AD33-D7DA-4DF8-B616-85DC966EFF0F}"/>
              </a:ext>
            </a:extLst>
          </p:cNvPr>
          <p:cNvPicPr>
            <a:picLocks noChangeAspect="1"/>
          </p:cNvPicPr>
          <p:nvPr/>
        </p:nvPicPr>
        <p:blipFill>
          <a:blip r:embed="rId48"/>
          <a:stretch>
            <a:fillRect/>
          </a:stretch>
        </p:blipFill>
        <p:spPr>
          <a:xfrm>
            <a:off x="5409719" y="4693457"/>
            <a:ext cx="603858" cy="603858"/>
          </a:xfrm>
          <a:prstGeom prst="rect">
            <a:avLst/>
          </a:prstGeom>
        </p:spPr>
      </p:pic>
      <p:pic>
        <p:nvPicPr>
          <p:cNvPr id="114" name="Picture 113" descr="48%">
            <a:extLst>
              <a:ext uri="{FF2B5EF4-FFF2-40B4-BE49-F238E27FC236}">
                <a16:creationId xmlns:a16="http://schemas.microsoft.com/office/drawing/2014/main" id="{E2742A7C-12C4-4BBE-B563-26DBEBC4C425}"/>
              </a:ext>
            </a:extLst>
          </p:cNvPr>
          <p:cNvPicPr>
            <a:picLocks noChangeAspect="1"/>
          </p:cNvPicPr>
          <p:nvPr/>
        </p:nvPicPr>
        <p:blipFill>
          <a:blip r:embed="rId49"/>
          <a:stretch>
            <a:fillRect/>
          </a:stretch>
        </p:blipFill>
        <p:spPr>
          <a:xfrm>
            <a:off x="6189022" y="4697003"/>
            <a:ext cx="603858" cy="603858"/>
          </a:xfrm>
          <a:prstGeom prst="rect">
            <a:avLst/>
          </a:prstGeom>
        </p:spPr>
      </p:pic>
      <p:pic>
        <p:nvPicPr>
          <p:cNvPr id="116" name="Picture 115" descr="49%">
            <a:extLst>
              <a:ext uri="{FF2B5EF4-FFF2-40B4-BE49-F238E27FC236}">
                <a16:creationId xmlns:a16="http://schemas.microsoft.com/office/drawing/2014/main" id="{E4462810-5813-4294-9CE5-AA43AF418D3D}"/>
              </a:ext>
            </a:extLst>
          </p:cNvPr>
          <p:cNvPicPr>
            <a:picLocks noChangeAspect="1"/>
          </p:cNvPicPr>
          <p:nvPr/>
        </p:nvPicPr>
        <p:blipFill>
          <a:blip r:embed="rId50"/>
          <a:stretch>
            <a:fillRect/>
          </a:stretch>
        </p:blipFill>
        <p:spPr>
          <a:xfrm>
            <a:off x="6966626" y="4697003"/>
            <a:ext cx="603858" cy="603858"/>
          </a:xfrm>
          <a:prstGeom prst="rect">
            <a:avLst/>
          </a:prstGeom>
        </p:spPr>
      </p:pic>
      <p:pic>
        <p:nvPicPr>
          <p:cNvPr id="118" name="Picture 117" descr="50%">
            <a:extLst>
              <a:ext uri="{FF2B5EF4-FFF2-40B4-BE49-F238E27FC236}">
                <a16:creationId xmlns:a16="http://schemas.microsoft.com/office/drawing/2014/main" id="{73A9C0E9-6046-4722-9516-D80BBDA0F975}"/>
              </a:ext>
            </a:extLst>
          </p:cNvPr>
          <p:cNvPicPr>
            <a:picLocks noChangeAspect="1"/>
          </p:cNvPicPr>
          <p:nvPr/>
        </p:nvPicPr>
        <p:blipFill>
          <a:blip r:embed="rId51"/>
          <a:stretch>
            <a:fillRect/>
          </a:stretch>
        </p:blipFill>
        <p:spPr>
          <a:xfrm>
            <a:off x="7735526" y="4697003"/>
            <a:ext cx="603858" cy="603858"/>
          </a:xfrm>
          <a:prstGeom prst="rect">
            <a:avLst/>
          </a:prstGeom>
        </p:spPr>
      </p:pic>
    </p:spTree>
    <p:extLst>
      <p:ext uri="{BB962C8B-B14F-4D97-AF65-F5344CB8AC3E}">
        <p14:creationId xmlns:p14="http://schemas.microsoft.com/office/powerpoint/2010/main" val="183041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normAutofit/>
          </a:bodyPr>
          <a:lstStyle/>
          <a:p>
            <a:r>
              <a:rPr lang="en-US" sz="3000" dirty="0">
                <a:latin typeface="Roboto"/>
                <a:ea typeface="Roboto"/>
                <a:cs typeface="Arial"/>
              </a:rPr>
              <a:t>Standard Percentages (cont.)</a:t>
            </a:r>
          </a:p>
        </p:txBody>
      </p:sp>
      <p:pic>
        <p:nvPicPr>
          <p:cNvPr id="134" name="Picture 133" descr="51%">
            <a:extLst>
              <a:ext uri="{FF2B5EF4-FFF2-40B4-BE49-F238E27FC236}">
                <a16:creationId xmlns:a16="http://schemas.microsoft.com/office/drawing/2014/main" id="{8B8E71D3-21DD-3640-95F4-B5DB7152CFA1}"/>
              </a:ext>
            </a:extLst>
          </p:cNvPr>
          <p:cNvPicPr>
            <a:picLocks noChangeAspect="1"/>
          </p:cNvPicPr>
          <p:nvPr/>
        </p:nvPicPr>
        <p:blipFill>
          <a:blip r:embed="rId2"/>
          <a:stretch>
            <a:fillRect/>
          </a:stretch>
        </p:blipFill>
        <p:spPr>
          <a:xfrm>
            <a:off x="809937" y="2114551"/>
            <a:ext cx="604159" cy="604159"/>
          </a:xfrm>
          <a:prstGeom prst="rect">
            <a:avLst/>
          </a:prstGeom>
        </p:spPr>
      </p:pic>
      <p:pic>
        <p:nvPicPr>
          <p:cNvPr id="135" name="Picture 134" descr="52%">
            <a:extLst>
              <a:ext uri="{FF2B5EF4-FFF2-40B4-BE49-F238E27FC236}">
                <a16:creationId xmlns:a16="http://schemas.microsoft.com/office/drawing/2014/main" id="{E599989A-DECE-8341-90C6-1FE941E666DD}"/>
              </a:ext>
            </a:extLst>
          </p:cNvPr>
          <p:cNvPicPr>
            <a:picLocks noChangeAspect="1"/>
          </p:cNvPicPr>
          <p:nvPr/>
        </p:nvPicPr>
        <p:blipFill>
          <a:blip r:embed="rId3"/>
          <a:stretch>
            <a:fillRect/>
          </a:stretch>
        </p:blipFill>
        <p:spPr>
          <a:xfrm>
            <a:off x="1584732" y="2114551"/>
            <a:ext cx="604159" cy="604159"/>
          </a:xfrm>
          <a:prstGeom prst="rect">
            <a:avLst/>
          </a:prstGeom>
        </p:spPr>
      </p:pic>
      <p:pic>
        <p:nvPicPr>
          <p:cNvPr id="136" name="Picture 135" descr="53%">
            <a:extLst>
              <a:ext uri="{FF2B5EF4-FFF2-40B4-BE49-F238E27FC236}">
                <a16:creationId xmlns:a16="http://schemas.microsoft.com/office/drawing/2014/main" id="{577E0F9E-F8FF-2240-A25E-6B94DE9B598D}"/>
              </a:ext>
            </a:extLst>
          </p:cNvPr>
          <p:cNvPicPr>
            <a:picLocks noChangeAspect="1"/>
          </p:cNvPicPr>
          <p:nvPr/>
        </p:nvPicPr>
        <p:blipFill>
          <a:blip r:embed="rId4"/>
          <a:stretch>
            <a:fillRect/>
          </a:stretch>
        </p:blipFill>
        <p:spPr>
          <a:xfrm>
            <a:off x="2359527" y="2113746"/>
            <a:ext cx="604159" cy="604159"/>
          </a:xfrm>
          <a:prstGeom prst="rect">
            <a:avLst/>
          </a:prstGeom>
        </p:spPr>
      </p:pic>
      <p:pic>
        <p:nvPicPr>
          <p:cNvPr id="137" name="Picture 136" descr="54%">
            <a:extLst>
              <a:ext uri="{FF2B5EF4-FFF2-40B4-BE49-F238E27FC236}">
                <a16:creationId xmlns:a16="http://schemas.microsoft.com/office/drawing/2014/main" id="{A072A0E8-7603-9A4B-A44F-E801158BEECC}"/>
              </a:ext>
            </a:extLst>
          </p:cNvPr>
          <p:cNvPicPr>
            <a:picLocks noChangeAspect="1"/>
          </p:cNvPicPr>
          <p:nvPr/>
        </p:nvPicPr>
        <p:blipFill>
          <a:blip r:embed="rId5"/>
          <a:stretch>
            <a:fillRect/>
          </a:stretch>
        </p:blipFill>
        <p:spPr>
          <a:xfrm>
            <a:off x="3134322" y="2113746"/>
            <a:ext cx="604159" cy="604159"/>
          </a:xfrm>
          <a:prstGeom prst="rect">
            <a:avLst/>
          </a:prstGeom>
        </p:spPr>
      </p:pic>
      <p:pic>
        <p:nvPicPr>
          <p:cNvPr id="138" name="Picture 137" descr="55%">
            <a:extLst>
              <a:ext uri="{FF2B5EF4-FFF2-40B4-BE49-F238E27FC236}">
                <a16:creationId xmlns:a16="http://schemas.microsoft.com/office/drawing/2014/main" id="{1DC23F4A-760B-084E-A6B9-591950577389}"/>
              </a:ext>
            </a:extLst>
          </p:cNvPr>
          <p:cNvPicPr>
            <a:picLocks noChangeAspect="1"/>
          </p:cNvPicPr>
          <p:nvPr/>
        </p:nvPicPr>
        <p:blipFill>
          <a:blip r:embed="rId6"/>
          <a:stretch>
            <a:fillRect/>
          </a:stretch>
        </p:blipFill>
        <p:spPr>
          <a:xfrm>
            <a:off x="3909117" y="2113746"/>
            <a:ext cx="604159" cy="604159"/>
          </a:xfrm>
          <a:prstGeom prst="rect">
            <a:avLst/>
          </a:prstGeom>
        </p:spPr>
      </p:pic>
      <p:pic>
        <p:nvPicPr>
          <p:cNvPr id="139" name="Picture 138" descr="56%">
            <a:extLst>
              <a:ext uri="{FF2B5EF4-FFF2-40B4-BE49-F238E27FC236}">
                <a16:creationId xmlns:a16="http://schemas.microsoft.com/office/drawing/2014/main" id="{292F82C1-1A35-FD43-B497-5CF5B8F1A597}"/>
              </a:ext>
            </a:extLst>
          </p:cNvPr>
          <p:cNvPicPr>
            <a:picLocks noChangeAspect="1"/>
          </p:cNvPicPr>
          <p:nvPr/>
        </p:nvPicPr>
        <p:blipFill>
          <a:blip r:embed="rId7"/>
          <a:stretch>
            <a:fillRect/>
          </a:stretch>
        </p:blipFill>
        <p:spPr>
          <a:xfrm>
            <a:off x="4655806" y="2116895"/>
            <a:ext cx="604159" cy="604159"/>
          </a:xfrm>
          <a:prstGeom prst="rect">
            <a:avLst/>
          </a:prstGeom>
        </p:spPr>
      </p:pic>
      <p:pic>
        <p:nvPicPr>
          <p:cNvPr id="140" name="Picture 139" descr="57%">
            <a:extLst>
              <a:ext uri="{FF2B5EF4-FFF2-40B4-BE49-F238E27FC236}">
                <a16:creationId xmlns:a16="http://schemas.microsoft.com/office/drawing/2014/main" id="{392E1B1E-D5DA-2C49-9D8B-43745E4790C2}"/>
              </a:ext>
            </a:extLst>
          </p:cNvPr>
          <p:cNvPicPr>
            <a:picLocks noChangeAspect="1"/>
          </p:cNvPicPr>
          <p:nvPr/>
        </p:nvPicPr>
        <p:blipFill>
          <a:blip r:embed="rId8"/>
          <a:stretch>
            <a:fillRect/>
          </a:stretch>
        </p:blipFill>
        <p:spPr>
          <a:xfrm>
            <a:off x="5430601" y="2116895"/>
            <a:ext cx="604159" cy="604159"/>
          </a:xfrm>
          <a:prstGeom prst="rect">
            <a:avLst/>
          </a:prstGeom>
        </p:spPr>
      </p:pic>
      <p:pic>
        <p:nvPicPr>
          <p:cNvPr id="141" name="Picture 140" descr="58%">
            <a:extLst>
              <a:ext uri="{FF2B5EF4-FFF2-40B4-BE49-F238E27FC236}">
                <a16:creationId xmlns:a16="http://schemas.microsoft.com/office/drawing/2014/main" id="{993F76A4-0D2C-864B-9A0D-5E21954DBAA6}"/>
              </a:ext>
            </a:extLst>
          </p:cNvPr>
          <p:cNvPicPr>
            <a:picLocks noChangeAspect="1"/>
          </p:cNvPicPr>
          <p:nvPr/>
        </p:nvPicPr>
        <p:blipFill>
          <a:blip r:embed="rId9"/>
          <a:stretch>
            <a:fillRect/>
          </a:stretch>
        </p:blipFill>
        <p:spPr>
          <a:xfrm>
            <a:off x="6177290" y="2116895"/>
            <a:ext cx="604159" cy="604159"/>
          </a:xfrm>
          <a:prstGeom prst="rect">
            <a:avLst/>
          </a:prstGeom>
        </p:spPr>
      </p:pic>
      <p:pic>
        <p:nvPicPr>
          <p:cNvPr id="142" name="Picture 141" descr="59%">
            <a:extLst>
              <a:ext uri="{FF2B5EF4-FFF2-40B4-BE49-F238E27FC236}">
                <a16:creationId xmlns:a16="http://schemas.microsoft.com/office/drawing/2014/main" id="{CF7E7F3F-CFB5-414E-9457-992677530699}"/>
              </a:ext>
            </a:extLst>
          </p:cNvPr>
          <p:cNvPicPr>
            <a:picLocks noChangeAspect="1"/>
          </p:cNvPicPr>
          <p:nvPr/>
        </p:nvPicPr>
        <p:blipFill>
          <a:blip r:embed="rId10"/>
          <a:stretch>
            <a:fillRect/>
          </a:stretch>
        </p:blipFill>
        <p:spPr>
          <a:xfrm>
            <a:off x="6980191" y="2116895"/>
            <a:ext cx="604159" cy="604159"/>
          </a:xfrm>
          <a:prstGeom prst="rect">
            <a:avLst/>
          </a:prstGeom>
        </p:spPr>
      </p:pic>
      <p:pic>
        <p:nvPicPr>
          <p:cNvPr id="143" name="Picture 142" descr="60%">
            <a:extLst>
              <a:ext uri="{FF2B5EF4-FFF2-40B4-BE49-F238E27FC236}">
                <a16:creationId xmlns:a16="http://schemas.microsoft.com/office/drawing/2014/main" id="{98F3655C-6275-FB4C-9AF0-FBD4B5BECCAC}"/>
              </a:ext>
            </a:extLst>
          </p:cNvPr>
          <p:cNvPicPr>
            <a:picLocks noChangeAspect="1"/>
          </p:cNvPicPr>
          <p:nvPr/>
        </p:nvPicPr>
        <p:blipFill>
          <a:blip r:embed="rId11"/>
          <a:stretch>
            <a:fillRect/>
          </a:stretch>
        </p:blipFill>
        <p:spPr>
          <a:xfrm>
            <a:off x="7735526" y="2113746"/>
            <a:ext cx="604159" cy="604159"/>
          </a:xfrm>
          <a:prstGeom prst="rect">
            <a:avLst/>
          </a:prstGeom>
        </p:spPr>
      </p:pic>
      <p:pic>
        <p:nvPicPr>
          <p:cNvPr id="144" name="Picture 143" descr="61%">
            <a:extLst>
              <a:ext uri="{FF2B5EF4-FFF2-40B4-BE49-F238E27FC236}">
                <a16:creationId xmlns:a16="http://schemas.microsoft.com/office/drawing/2014/main" id="{2C1B95F0-7334-814A-8CFA-0BED5BDF84D2}"/>
              </a:ext>
            </a:extLst>
          </p:cNvPr>
          <p:cNvPicPr>
            <a:picLocks noChangeAspect="1"/>
          </p:cNvPicPr>
          <p:nvPr/>
        </p:nvPicPr>
        <p:blipFill>
          <a:blip r:embed="rId12"/>
          <a:stretch>
            <a:fillRect/>
          </a:stretch>
        </p:blipFill>
        <p:spPr>
          <a:xfrm>
            <a:off x="807422" y="2771645"/>
            <a:ext cx="604159" cy="604159"/>
          </a:xfrm>
          <a:prstGeom prst="rect">
            <a:avLst/>
          </a:prstGeom>
        </p:spPr>
      </p:pic>
      <p:pic>
        <p:nvPicPr>
          <p:cNvPr id="145" name="Picture 144" descr="62%">
            <a:extLst>
              <a:ext uri="{FF2B5EF4-FFF2-40B4-BE49-F238E27FC236}">
                <a16:creationId xmlns:a16="http://schemas.microsoft.com/office/drawing/2014/main" id="{7E1F687C-5311-7D44-B9F9-820DE227864A}"/>
              </a:ext>
            </a:extLst>
          </p:cNvPr>
          <p:cNvPicPr>
            <a:picLocks noChangeAspect="1"/>
          </p:cNvPicPr>
          <p:nvPr/>
        </p:nvPicPr>
        <p:blipFill>
          <a:blip r:embed="rId13"/>
          <a:stretch>
            <a:fillRect/>
          </a:stretch>
        </p:blipFill>
        <p:spPr>
          <a:xfrm>
            <a:off x="1573490" y="2771645"/>
            <a:ext cx="604159" cy="604159"/>
          </a:xfrm>
          <a:prstGeom prst="rect">
            <a:avLst/>
          </a:prstGeom>
        </p:spPr>
      </p:pic>
      <p:pic>
        <p:nvPicPr>
          <p:cNvPr id="146" name="Picture 145" descr="63%">
            <a:extLst>
              <a:ext uri="{FF2B5EF4-FFF2-40B4-BE49-F238E27FC236}">
                <a16:creationId xmlns:a16="http://schemas.microsoft.com/office/drawing/2014/main" id="{8735FA00-0C1D-7541-BF87-68463D59C175}"/>
              </a:ext>
            </a:extLst>
          </p:cNvPr>
          <p:cNvPicPr>
            <a:picLocks noChangeAspect="1"/>
          </p:cNvPicPr>
          <p:nvPr/>
        </p:nvPicPr>
        <p:blipFill>
          <a:blip r:embed="rId14"/>
          <a:stretch>
            <a:fillRect/>
          </a:stretch>
        </p:blipFill>
        <p:spPr>
          <a:xfrm>
            <a:off x="2339558" y="2771645"/>
            <a:ext cx="604159" cy="604159"/>
          </a:xfrm>
          <a:prstGeom prst="rect">
            <a:avLst/>
          </a:prstGeom>
        </p:spPr>
      </p:pic>
      <p:pic>
        <p:nvPicPr>
          <p:cNvPr id="147" name="Picture 146" descr="64%">
            <a:extLst>
              <a:ext uri="{FF2B5EF4-FFF2-40B4-BE49-F238E27FC236}">
                <a16:creationId xmlns:a16="http://schemas.microsoft.com/office/drawing/2014/main" id="{DCC6A4EA-299C-7F49-9C50-A5A7E63D0891}"/>
              </a:ext>
            </a:extLst>
          </p:cNvPr>
          <p:cNvPicPr>
            <a:picLocks noChangeAspect="1"/>
          </p:cNvPicPr>
          <p:nvPr/>
        </p:nvPicPr>
        <p:blipFill>
          <a:blip r:embed="rId15"/>
          <a:stretch>
            <a:fillRect/>
          </a:stretch>
        </p:blipFill>
        <p:spPr>
          <a:xfrm>
            <a:off x="3105230" y="2771645"/>
            <a:ext cx="604159" cy="604159"/>
          </a:xfrm>
          <a:prstGeom prst="rect">
            <a:avLst/>
          </a:prstGeom>
        </p:spPr>
      </p:pic>
      <p:pic>
        <p:nvPicPr>
          <p:cNvPr id="148" name="Picture 147" descr="65%">
            <a:extLst>
              <a:ext uri="{FF2B5EF4-FFF2-40B4-BE49-F238E27FC236}">
                <a16:creationId xmlns:a16="http://schemas.microsoft.com/office/drawing/2014/main" id="{CA99052C-F151-9F41-B7EA-AE2548A7CDF6}"/>
              </a:ext>
            </a:extLst>
          </p:cNvPr>
          <p:cNvPicPr>
            <a:picLocks noChangeAspect="1"/>
          </p:cNvPicPr>
          <p:nvPr/>
        </p:nvPicPr>
        <p:blipFill>
          <a:blip r:embed="rId16"/>
          <a:stretch>
            <a:fillRect/>
          </a:stretch>
        </p:blipFill>
        <p:spPr>
          <a:xfrm>
            <a:off x="3909117" y="2771645"/>
            <a:ext cx="604159" cy="604159"/>
          </a:xfrm>
          <a:prstGeom prst="rect">
            <a:avLst/>
          </a:prstGeom>
        </p:spPr>
      </p:pic>
      <p:pic>
        <p:nvPicPr>
          <p:cNvPr id="149" name="Picture 148" descr="66%">
            <a:extLst>
              <a:ext uri="{FF2B5EF4-FFF2-40B4-BE49-F238E27FC236}">
                <a16:creationId xmlns:a16="http://schemas.microsoft.com/office/drawing/2014/main" id="{AD637184-F359-DF43-806D-E0403D9A0E00}"/>
              </a:ext>
            </a:extLst>
          </p:cNvPr>
          <p:cNvPicPr>
            <a:picLocks noChangeAspect="1"/>
          </p:cNvPicPr>
          <p:nvPr/>
        </p:nvPicPr>
        <p:blipFill>
          <a:blip r:embed="rId17"/>
          <a:stretch>
            <a:fillRect/>
          </a:stretch>
        </p:blipFill>
        <p:spPr>
          <a:xfrm>
            <a:off x="4655806" y="2777939"/>
            <a:ext cx="604159" cy="603354"/>
          </a:xfrm>
          <a:prstGeom prst="rect">
            <a:avLst/>
          </a:prstGeom>
        </p:spPr>
      </p:pic>
      <p:pic>
        <p:nvPicPr>
          <p:cNvPr id="150" name="Picture 149" descr="67%">
            <a:extLst>
              <a:ext uri="{FF2B5EF4-FFF2-40B4-BE49-F238E27FC236}">
                <a16:creationId xmlns:a16="http://schemas.microsoft.com/office/drawing/2014/main" id="{52246C3A-2B98-F04A-A716-0AC5246595C0}"/>
              </a:ext>
            </a:extLst>
          </p:cNvPr>
          <p:cNvPicPr>
            <a:picLocks noChangeAspect="1"/>
          </p:cNvPicPr>
          <p:nvPr/>
        </p:nvPicPr>
        <p:blipFill>
          <a:blip r:embed="rId18"/>
          <a:stretch>
            <a:fillRect/>
          </a:stretch>
        </p:blipFill>
        <p:spPr>
          <a:xfrm>
            <a:off x="5417730" y="2774131"/>
            <a:ext cx="604159" cy="604159"/>
          </a:xfrm>
          <a:prstGeom prst="rect">
            <a:avLst/>
          </a:prstGeom>
        </p:spPr>
      </p:pic>
      <p:pic>
        <p:nvPicPr>
          <p:cNvPr id="151" name="Picture 150" descr="68%">
            <a:extLst>
              <a:ext uri="{FF2B5EF4-FFF2-40B4-BE49-F238E27FC236}">
                <a16:creationId xmlns:a16="http://schemas.microsoft.com/office/drawing/2014/main" id="{BC1A3351-09A7-8349-AE4E-96679D775290}"/>
              </a:ext>
            </a:extLst>
          </p:cNvPr>
          <p:cNvPicPr>
            <a:picLocks noChangeAspect="1"/>
          </p:cNvPicPr>
          <p:nvPr/>
        </p:nvPicPr>
        <p:blipFill>
          <a:blip r:embed="rId19"/>
          <a:stretch>
            <a:fillRect/>
          </a:stretch>
        </p:blipFill>
        <p:spPr>
          <a:xfrm>
            <a:off x="6177290" y="2771645"/>
            <a:ext cx="604159" cy="604159"/>
          </a:xfrm>
          <a:prstGeom prst="rect">
            <a:avLst/>
          </a:prstGeom>
        </p:spPr>
      </p:pic>
      <p:pic>
        <p:nvPicPr>
          <p:cNvPr id="152" name="Picture 151" descr="69%">
            <a:extLst>
              <a:ext uri="{FF2B5EF4-FFF2-40B4-BE49-F238E27FC236}">
                <a16:creationId xmlns:a16="http://schemas.microsoft.com/office/drawing/2014/main" id="{5AA7E641-4C29-EA4E-B593-D07B8AD76504}"/>
              </a:ext>
            </a:extLst>
          </p:cNvPr>
          <p:cNvPicPr>
            <a:picLocks noChangeAspect="1"/>
          </p:cNvPicPr>
          <p:nvPr/>
        </p:nvPicPr>
        <p:blipFill>
          <a:blip r:embed="rId20"/>
          <a:stretch>
            <a:fillRect/>
          </a:stretch>
        </p:blipFill>
        <p:spPr>
          <a:xfrm>
            <a:off x="6966352" y="2774131"/>
            <a:ext cx="604159" cy="604159"/>
          </a:xfrm>
          <a:prstGeom prst="rect">
            <a:avLst/>
          </a:prstGeom>
        </p:spPr>
      </p:pic>
      <p:pic>
        <p:nvPicPr>
          <p:cNvPr id="153" name="Picture 152" descr="70%">
            <a:extLst>
              <a:ext uri="{FF2B5EF4-FFF2-40B4-BE49-F238E27FC236}">
                <a16:creationId xmlns:a16="http://schemas.microsoft.com/office/drawing/2014/main" id="{D1D89EF1-C205-8D49-8DA1-D305DDA585ED}"/>
              </a:ext>
            </a:extLst>
          </p:cNvPr>
          <p:cNvPicPr>
            <a:picLocks noChangeAspect="1"/>
          </p:cNvPicPr>
          <p:nvPr/>
        </p:nvPicPr>
        <p:blipFill>
          <a:blip r:embed="rId21"/>
          <a:stretch>
            <a:fillRect/>
          </a:stretch>
        </p:blipFill>
        <p:spPr>
          <a:xfrm>
            <a:off x="7736330" y="2761713"/>
            <a:ext cx="603354" cy="603354"/>
          </a:xfrm>
          <a:prstGeom prst="rect">
            <a:avLst/>
          </a:prstGeom>
        </p:spPr>
      </p:pic>
      <p:pic>
        <p:nvPicPr>
          <p:cNvPr id="154" name="Picture 153" descr="71%">
            <a:extLst>
              <a:ext uri="{FF2B5EF4-FFF2-40B4-BE49-F238E27FC236}">
                <a16:creationId xmlns:a16="http://schemas.microsoft.com/office/drawing/2014/main" id="{BE890122-3448-2448-AA6C-4790F8879332}"/>
              </a:ext>
            </a:extLst>
          </p:cNvPr>
          <p:cNvPicPr>
            <a:picLocks noChangeAspect="1"/>
          </p:cNvPicPr>
          <p:nvPr/>
        </p:nvPicPr>
        <p:blipFill>
          <a:blip r:embed="rId22"/>
          <a:stretch>
            <a:fillRect/>
          </a:stretch>
        </p:blipFill>
        <p:spPr>
          <a:xfrm>
            <a:off x="808226" y="3428738"/>
            <a:ext cx="603354" cy="603354"/>
          </a:xfrm>
          <a:prstGeom prst="rect">
            <a:avLst/>
          </a:prstGeom>
        </p:spPr>
      </p:pic>
      <p:pic>
        <p:nvPicPr>
          <p:cNvPr id="155" name="Picture 154" descr="81%">
            <a:extLst>
              <a:ext uri="{FF2B5EF4-FFF2-40B4-BE49-F238E27FC236}">
                <a16:creationId xmlns:a16="http://schemas.microsoft.com/office/drawing/2014/main" id="{8DA6D528-1A8B-E44D-A887-302C85F6230F}"/>
              </a:ext>
            </a:extLst>
          </p:cNvPr>
          <p:cNvPicPr>
            <a:picLocks noChangeAspect="1"/>
          </p:cNvPicPr>
          <p:nvPr/>
        </p:nvPicPr>
        <p:blipFill>
          <a:blip r:embed="rId23"/>
          <a:stretch>
            <a:fillRect/>
          </a:stretch>
        </p:blipFill>
        <p:spPr>
          <a:xfrm>
            <a:off x="807741" y="4045268"/>
            <a:ext cx="600216" cy="600216"/>
          </a:xfrm>
          <a:prstGeom prst="rect">
            <a:avLst/>
          </a:prstGeom>
        </p:spPr>
      </p:pic>
      <p:pic>
        <p:nvPicPr>
          <p:cNvPr id="156" name="Picture 155" descr="72%">
            <a:extLst>
              <a:ext uri="{FF2B5EF4-FFF2-40B4-BE49-F238E27FC236}">
                <a16:creationId xmlns:a16="http://schemas.microsoft.com/office/drawing/2014/main" id="{EDFAFCC5-4C1A-A44D-BC66-F4A8439A679E}"/>
              </a:ext>
            </a:extLst>
          </p:cNvPr>
          <p:cNvPicPr>
            <a:picLocks noChangeAspect="1"/>
          </p:cNvPicPr>
          <p:nvPr/>
        </p:nvPicPr>
        <p:blipFill>
          <a:blip r:embed="rId24"/>
          <a:stretch>
            <a:fillRect/>
          </a:stretch>
        </p:blipFill>
        <p:spPr>
          <a:xfrm>
            <a:off x="1572685" y="3428999"/>
            <a:ext cx="603354" cy="603354"/>
          </a:xfrm>
          <a:prstGeom prst="rect">
            <a:avLst/>
          </a:prstGeom>
        </p:spPr>
      </p:pic>
      <p:pic>
        <p:nvPicPr>
          <p:cNvPr id="157" name="Picture 156" descr="73%">
            <a:extLst>
              <a:ext uri="{FF2B5EF4-FFF2-40B4-BE49-F238E27FC236}">
                <a16:creationId xmlns:a16="http://schemas.microsoft.com/office/drawing/2014/main" id="{357D9271-A2B0-254F-9659-EE3332C5891B}"/>
              </a:ext>
            </a:extLst>
          </p:cNvPr>
          <p:cNvPicPr>
            <a:picLocks noChangeAspect="1"/>
          </p:cNvPicPr>
          <p:nvPr/>
        </p:nvPicPr>
        <p:blipFill>
          <a:blip r:embed="rId25"/>
          <a:stretch>
            <a:fillRect/>
          </a:stretch>
        </p:blipFill>
        <p:spPr>
          <a:xfrm>
            <a:off x="2325263" y="3428999"/>
            <a:ext cx="603354" cy="603354"/>
          </a:xfrm>
          <a:prstGeom prst="rect">
            <a:avLst/>
          </a:prstGeom>
        </p:spPr>
      </p:pic>
      <p:pic>
        <p:nvPicPr>
          <p:cNvPr id="158" name="Picture 157" descr="74%">
            <a:extLst>
              <a:ext uri="{FF2B5EF4-FFF2-40B4-BE49-F238E27FC236}">
                <a16:creationId xmlns:a16="http://schemas.microsoft.com/office/drawing/2014/main" id="{72A1160D-19F2-344B-AC48-94200B398906}"/>
              </a:ext>
            </a:extLst>
          </p:cNvPr>
          <p:cNvPicPr>
            <a:picLocks noChangeAspect="1"/>
          </p:cNvPicPr>
          <p:nvPr/>
        </p:nvPicPr>
        <p:blipFill>
          <a:blip r:embed="rId26"/>
          <a:stretch>
            <a:fillRect/>
          </a:stretch>
        </p:blipFill>
        <p:spPr>
          <a:xfrm>
            <a:off x="3105230" y="3428739"/>
            <a:ext cx="600913" cy="600913"/>
          </a:xfrm>
          <a:prstGeom prst="rect">
            <a:avLst/>
          </a:prstGeom>
        </p:spPr>
      </p:pic>
      <p:pic>
        <p:nvPicPr>
          <p:cNvPr id="159" name="Picture 158" descr="75%">
            <a:extLst>
              <a:ext uri="{FF2B5EF4-FFF2-40B4-BE49-F238E27FC236}">
                <a16:creationId xmlns:a16="http://schemas.microsoft.com/office/drawing/2014/main" id="{72AC7765-55DE-B647-9655-8827E9354226}"/>
              </a:ext>
            </a:extLst>
          </p:cNvPr>
          <p:cNvPicPr>
            <a:picLocks noChangeAspect="1"/>
          </p:cNvPicPr>
          <p:nvPr/>
        </p:nvPicPr>
        <p:blipFill>
          <a:blip r:embed="rId27"/>
          <a:stretch>
            <a:fillRect/>
          </a:stretch>
        </p:blipFill>
        <p:spPr>
          <a:xfrm>
            <a:off x="3912363" y="3428739"/>
            <a:ext cx="600913" cy="600913"/>
          </a:xfrm>
          <a:prstGeom prst="rect">
            <a:avLst/>
          </a:prstGeom>
        </p:spPr>
      </p:pic>
      <p:pic>
        <p:nvPicPr>
          <p:cNvPr id="160" name="Picture 159" descr="76%">
            <a:extLst>
              <a:ext uri="{FF2B5EF4-FFF2-40B4-BE49-F238E27FC236}">
                <a16:creationId xmlns:a16="http://schemas.microsoft.com/office/drawing/2014/main" id="{8974756C-62EB-5643-B4AD-158CBC5596B8}"/>
              </a:ext>
            </a:extLst>
          </p:cNvPr>
          <p:cNvPicPr>
            <a:picLocks noChangeAspect="1"/>
          </p:cNvPicPr>
          <p:nvPr/>
        </p:nvPicPr>
        <p:blipFill>
          <a:blip r:embed="rId28"/>
          <a:stretch>
            <a:fillRect/>
          </a:stretch>
        </p:blipFill>
        <p:spPr>
          <a:xfrm>
            <a:off x="4655806" y="3425493"/>
            <a:ext cx="600913" cy="600913"/>
          </a:xfrm>
          <a:prstGeom prst="rect">
            <a:avLst/>
          </a:prstGeom>
        </p:spPr>
      </p:pic>
      <p:pic>
        <p:nvPicPr>
          <p:cNvPr id="161" name="Picture 160" descr="77%">
            <a:extLst>
              <a:ext uri="{FF2B5EF4-FFF2-40B4-BE49-F238E27FC236}">
                <a16:creationId xmlns:a16="http://schemas.microsoft.com/office/drawing/2014/main" id="{5FE52FFB-35AA-0243-91DC-D6B03FC28664}"/>
              </a:ext>
            </a:extLst>
          </p:cNvPr>
          <p:cNvPicPr>
            <a:picLocks noChangeAspect="1"/>
          </p:cNvPicPr>
          <p:nvPr/>
        </p:nvPicPr>
        <p:blipFill>
          <a:blip r:embed="rId29"/>
          <a:stretch>
            <a:fillRect/>
          </a:stretch>
        </p:blipFill>
        <p:spPr>
          <a:xfrm>
            <a:off x="5430601" y="3424796"/>
            <a:ext cx="600913" cy="600913"/>
          </a:xfrm>
          <a:prstGeom prst="rect">
            <a:avLst/>
          </a:prstGeom>
        </p:spPr>
      </p:pic>
      <p:pic>
        <p:nvPicPr>
          <p:cNvPr id="162" name="Picture 161" descr="78%">
            <a:extLst>
              <a:ext uri="{FF2B5EF4-FFF2-40B4-BE49-F238E27FC236}">
                <a16:creationId xmlns:a16="http://schemas.microsoft.com/office/drawing/2014/main" id="{71CAF346-30B9-504F-82EE-CE3361172F5F}"/>
              </a:ext>
            </a:extLst>
          </p:cNvPr>
          <p:cNvPicPr>
            <a:picLocks noChangeAspect="1"/>
          </p:cNvPicPr>
          <p:nvPr/>
        </p:nvPicPr>
        <p:blipFill>
          <a:blip r:embed="rId30"/>
          <a:stretch>
            <a:fillRect/>
          </a:stretch>
        </p:blipFill>
        <p:spPr>
          <a:xfrm>
            <a:off x="6172206" y="3424796"/>
            <a:ext cx="600913" cy="600913"/>
          </a:xfrm>
          <a:prstGeom prst="rect">
            <a:avLst/>
          </a:prstGeom>
        </p:spPr>
      </p:pic>
      <p:pic>
        <p:nvPicPr>
          <p:cNvPr id="163" name="Picture 162" descr="79%">
            <a:extLst>
              <a:ext uri="{FF2B5EF4-FFF2-40B4-BE49-F238E27FC236}">
                <a16:creationId xmlns:a16="http://schemas.microsoft.com/office/drawing/2014/main" id="{2AB6C9F8-9C03-7949-B004-D53AEAFF8A9B}"/>
              </a:ext>
            </a:extLst>
          </p:cNvPr>
          <p:cNvPicPr>
            <a:picLocks noChangeAspect="1"/>
          </p:cNvPicPr>
          <p:nvPr/>
        </p:nvPicPr>
        <p:blipFill>
          <a:blip r:embed="rId31"/>
          <a:stretch>
            <a:fillRect/>
          </a:stretch>
        </p:blipFill>
        <p:spPr>
          <a:xfrm>
            <a:off x="6969598" y="3424796"/>
            <a:ext cx="600913" cy="600913"/>
          </a:xfrm>
          <a:prstGeom prst="rect">
            <a:avLst/>
          </a:prstGeom>
        </p:spPr>
      </p:pic>
      <p:pic>
        <p:nvPicPr>
          <p:cNvPr id="164" name="Picture 163" descr="80%">
            <a:extLst>
              <a:ext uri="{FF2B5EF4-FFF2-40B4-BE49-F238E27FC236}">
                <a16:creationId xmlns:a16="http://schemas.microsoft.com/office/drawing/2014/main" id="{28EB9A53-EE6B-4F47-BF78-83794496791E}"/>
              </a:ext>
            </a:extLst>
          </p:cNvPr>
          <p:cNvPicPr>
            <a:picLocks noChangeAspect="1"/>
          </p:cNvPicPr>
          <p:nvPr/>
        </p:nvPicPr>
        <p:blipFill>
          <a:blip r:embed="rId32"/>
          <a:stretch>
            <a:fillRect/>
          </a:stretch>
        </p:blipFill>
        <p:spPr>
          <a:xfrm>
            <a:off x="7738772" y="3432232"/>
            <a:ext cx="600913" cy="600913"/>
          </a:xfrm>
          <a:prstGeom prst="rect">
            <a:avLst/>
          </a:prstGeom>
        </p:spPr>
      </p:pic>
      <p:pic>
        <p:nvPicPr>
          <p:cNvPr id="165" name="Picture 164" descr="82%">
            <a:extLst>
              <a:ext uri="{FF2B5EF4-FFF2-40B4-BE49-F238E27FC236}">
                <a16:creationId xmlns:a16="http://schemas.microsoft.com/office/drawing/2014/main" id="{1EE7FF3A-21A2-6C4E-86E1-5C793593A093}"/>
              </a:ext>
            </a:extLst>
          </p:cNvPr>
          <p:cNvPicPr>
            <a:picLocks noChangeAspect="1"/>
          </p:cNvPicPr>
          <p:nvPr/>
        </p:nvPicPr>
        <p:blipFill>
          <a:blip r:embed="rId33"/>
          <a:stretch>
            <a:fillRect/>
          </a:stretch>
        </p:blipFill>
        <p:spPr>
          <a:xfrm>
            <a:off x="1572685" y="4045268"/>
            <a:ext cx="600216" cy="600216"/>
          </a:xfrm>
          <a:prstGeom prst="rect">
            <a:avLst/>
          </a:prstGeom>
        </p:spPr>
      </p:pic>
      <p:pic>
        <p:nvPicPr>
          <p:cNvPr id="166" name="Picture 165" descr="83%">
            <a:extLst>
              <a:ext uri="{FF2B5EF4-FFF2-40B4-BE49-F238E27FC236}">
                <a16:creationId xmlns:a16="http://schemas.microsoft.com/office/drawing/2014/main" id="{2B7B997D-4329-0A44-B5B8-A647D91DFE4C}"/>
              </a:ext>
            </a:extLst>
          </p:cNvPr>
          <p:cNvPicPr>
            <a:picLocks noChangeAspect="1"/>
          </p:cNvPicPr>
          <p:nvPr/>
        </p:nvPicPr>
        <p:blipFill>
          <a:blip r:embed="rId34"/>
          <a:stretch>
            <a:fillRect/>
          </a:stretch>
        </p:blipFill>
        <p:spPr>
          <a:xfrm>
            <a:off x="2325263" y="4045268"/>
            <a:ext cx="600216" cy="600216"/>
          </a:xfrm>
          <a:prstGeom prst="rect">
            <a:avLst/>
          </a:prstGeom>
        </p:spPr>
      </p:pic>
      <p:pic>
        <p:nvPicPr>
          <p:cNvPr id="167" name="Picture 166" descr="84%">
            <a:extLst>
              <a:ext uri="{FF2B5EF4-FFF2-40B4-BE49-F238E27FC236}">
                <a16:creationId xmlns:a16="http://schemas.microsoft.com/office/drawing/2014/main" id="{EF3D0763-C3C5-CE4E-BC9B-C8D41F073FDF}"/>
              </a:ext>
            </a:extLst>
          </p:cNvPr>
          <p:cNvPicPr>
            <a:picLocks noChangeAspect="1"/>
          </p:cNvPicPr>
          <p:nvPr/>
        </p:nvPicPr>
        <p:blipFill>
          <a:blip r:embed="rId35"/>
          <a:stretch>
            <a:fillRect/>
          </a:stretch>
        </p:blipFill>
        <p:spPr>
          <a:xfrm>
            <a:off x="3105230" y="4045268"/>
            <a:ext cx="600216" cy="600216"/>
          </a:xfrm>
          <a:prstGeom prst="rect">
            <a:avLst/>
          </a:prstGeom>
        </p:spPr>
      </p:pic>
      <p:pic>
        <p:nvPicPr>
          <p:cNvPr id="168" name="Picture 167" descr="85%">
            <a:extLst>
              <a:ext uri="{FF2B5EF4-FFF2-40B4-BE49-F238E27FC236}">
                <a16:creationId xmlns:a16="http://schemas.microsoft.com/office/drawing/2014/main" id="{80B6CFC2-D813-6343-AC18-132206EBD6FD}"/>
              </a:ext>
            </a:extLst>
          </p:cNvPr>
          <p:cNvPicPr>
            <a:picLocks noChangeAspect="1"/>
          </p:cNvPicPr>
          <p:nvPr/>
        </p:nvPicPr>
        <p:blipFill>
          <a:blip r:embed="rId36"/>
          <a:stretch>
            <a:fillRect/>
          </a:stretch>
        </p:blipFill>
        <p:spPr>
          <a:xfrm>
            <a:off x="3909117" y="4045064"/>
            <a:ext cx="600216" cy="600216"/>
          </a:xfrm>
          <a:prstGeom prst="rect">
            <a:avLst/>
          </a:prstGeom>
        </p:spPr>
      </p:pic>
      <p:pic>
        <p:nvPicPr>
          <p:cNvPr id="169" name="Picture 168" descr="86%">
            <a:extLst>
              <a:ext uri="{FF2B5EF4-FFF2-40B4-BE49-F238E27FC236}">
                <a16:creationId xmlns:a16="http://schemas.microsoft.com/office/drawing/2014/main" id="{9739A9E4-883D-5241-BDC6-C711276728EB}"/>
              </a:ext>
            </a:extLst>
          </p:cNvPr>
          <p:cNvPicPr>
            <a:picLocks noChangeAspect="1"/>
          </p:cNvPicPr>
          <p:nvPr/>
        </p:nvPicPr>
        <p:blipFill>
          <a:blip r:embed="rId37"/>
          <a:stretch>
            <a:fillRect/>
          </a:stretch>
        </p:blipFill>
        <p:spPr>
          <a:xfrm>
            <a:off x="4656503" y="4045064"/>
            <a:ext cx="600216" cy="600216"/>
          </a:xfrm>
          <a:prstGeom prst="rect">
            <a:avLst/>
          </a:prstGeom>
        </p:spPr>
      </p:pic>
      <p:pic>
        <p:nvPicPr>
          <p:cNvPr id="170" name="Picture 169" descr="87%">
            <a:extLst>
              <a:ext uri="{FF2B5EF4-FFF2-40B4-BE49-F238E27FC236}">
                <a16:creationId xmlns:a16="http://schemas.microsoft.com/office/drawing/2014/main" id="{3665D3D1-5BE9-4C4E-9549-314DC7BED692}"/>
              </a:ext>
            </a:extLst>
          </p:cNvPr>
          <p:cNvPicPr>
            <a:picLocks noChangeAspect="1"/>
          </p:cNvPicPr>
          <p:nvPr/>
        </p:nvPicPr>
        <p:blipFill>
          <a:blip r:embed="rId38"/>
          <a:stretch>
            <a:fillRect/>
          </a:stretch>
        </p:blipFill>
        <p:spPr>
          <a:xfrm>
            <a:off x="5421673" y="4033565"/>
            <a:ext cx="600216" cy="600216"/>
          </a:xfrm>
          <a:prstGeom prst="rect">
            <a:avLst/>
          </a:prstGeom>
        </p:spPr>
      </p:pic>
      <p:pic>
        <p:nvPicPr>
          <p:cNvPr id="171" name="Picture 170" descr="88%">
            <a:extLst>
              <a:ext uri="{FF2B5EF4-FFF2-40B4-BE49-F238E27FC236}">
                <a16:creationId xmlns:a16="http://schemas.microsoft.com/office/drawing/2014/main" id="{4F64D1DD-8E4A-EF47-BAB2-B2BAC04D7993}"/>
              </a:ext>
            </a:extLst>
          </p:cNvPr>
          <p:cNvPicPr>
            <a:picLocks noChangeAspect="1"/>
          </p:cNvPicPr>
          <p:nvPr/>
        </p:nvPicPr>
        <p:blipFill>
          <a:blip r:embed="rId39"/>
          <a:stretch>
            <a:fillRect/>
          </a:stretch>
        </p:blipFill>
        <p:spPr>
          <a:xfrm>
            <a:off x="6198501" y="4045064"/>
            <a:ext cx="604159" cy="604159"/>
          </a:xfrm>
          <a:prstGeom prst="rect">
            <a:avLst/>
          </a:prstGeom>
        </p:spPr>
      </p:pic>
      <p:pic>
        <p:nvPicPr>
          <p:cNvPr id="172" name="Picture 171" descr="89%">
            <a:extLst>
              <a:ext uri="{FF2B5EF4-FFF2-40B4-BE49-F238E27FC236}">
                <a16:creationId xmlns:a16="http://schemas.microsoft.com/office/drawing/2014/main" id="{604642D7-DF86-C44A-9D90-C1FE0F99A81E}"/>
              </a:ext>
            </a:extLst>
          </p:cNvPr>
          <p:cNvPicPr>
            <a:picLocks noChangeAspect="1"/>
          </p:cNvPicPr>
          <p:nvPr/>
        </p:nvPicPr>
        <p:blipFill>
          <a:blip r:embed="rId40"/>
          <a:stretch>
            <a:fillRect/>
          </a:stretch>
        </p:blipFill>
        <p:spPr>
          <a:xfrm>
            <a:off x="6969598" y="4045064"/>
            <a:ext cx="600913" cy="600913"/>
          </a:xfrm>
          <a:prstGeom prst="rect">
            <a:avLst/>
          </a:prstGeom>
        </p:spPr>
      </p:pic>
      <p:pic>
        <p:nvPicPr>
          <p:cNvPr id="173" name="Picture 172" descr="90%">
            <a:extLst>
              <a:ext uri="{FF2B5EF4-FFF2-40B4-BE49-F238E27FC236}">
                <a16:creationId xmlns:a16="http://schemas.microsoft.com/office/drawing/2014/main" id="{00DD4B00-736B-A249-A895-C53ABDEE37C3}"/>
              </a:ext>
            </a:extLst>
          </p:cNvPr>
          <p:cNvPicPr>
            <a:picLocks noChangeAspect="1"/>
          </p:cNvPicPr>
          <p:nvPr/>
        </p:nvPicPr>
        <p:blipFill>
          <a:blip r:embed="rId41"/>
          <a:stretch>
            <a:fillRect/>
          </a:stretch>
        </p:blipFill>
        <p:spPr>
          <a:xfrm>
            <a:off x="7738772" y="4045269"/>
            <a:ext cx="600913" cy="600913"/>
          </a:xfrm>
          <a:prstGeom prst="rect">
            <a:avLst/>
          </a:prstGeom>
        </p:spPr>
      </p:pic>
      <p:pic>
        <p:nvPicPr>
          <p:cNvPr id="174" name="Picture 173" descr="91%">
            <a:extLst>
              <a:ext uri="{FF2B5EF4-FFF2-40B4-BE49-F238E27FC236}">
                <a16:creationId xmlns:a16="http://schemas.microsoft.com/office/drawing/2014/main" id="{4DD76809-F381-024A-B440-A8214BFEAE8E}"/>
              </a:ext>
            </a:extLst>
          </p:cNvPr>
          <p:cNvPicPr>
            <a:picLocks noChangeAspect="1"/>
          </p:cNvPicPr>
          <p:nvPr/>
        </p:nvPicPr>
        <p:blipFill>
          <a:blip r:embed="rId42"/>
          <a:stretch>
            <a:fillRect/>
          </a:stretch>
        </p:blipFill>
        <p:spPr>
          <a:xfrm>
            <a:off x="804208" y="4698186"/>
            <a:ext cx="600216" cy="600216"/>
          </a:xfrm>
          <a:prstGeom prst="rect">
            <a:avLst/>
          </a:prstGeom>
        </p:spPr>
      </p:pic>
      <p:pic>
        <p:nvPicPr>
          <p:cNvPr id="175" name="Picture 174" descr="92%">
            <a:extLst>
              <a:ext uri="{FF2B5EF4-FFF2-40B4-BE49-F238E27FC236}">
                <a16:creationId xmlns:a16="http://schemas.microsoft.com/office/drawing/2014/main" id="{822F2D58-C5CE-6646-8242-EBD94E249E41}"/>
              </a:ext>
            </a:extLst>
          </p:cNvPr>
          <p:cNvPicPr>
            <a:picLocks noChangeAspect="1"/>
          </p:cNvPicPr>
          <p:nvPr/>
        </p:nvPicPr>
        <p:blipFill>
          <a:blip r:embed="rId43"/>
          <a:stretch>
            <a:fillRect/>
          </a:stretch>
        </p:blipFill>
        <p:spPr>
          <a:xfrm>
            <a:off x="1572685" y="4698186"/>
            <a:ext cx="600216" cy="600216"/>
          </a:xfrm>
          <a:prstGeom prst="rect">
            <a:avLst/>
          </a:prstGeom>
        </p:spPr>
      </p:pic>
      <p:pic>
        <p:nvPicPr>
          <p:cNvPr id="176" name="Picture 175" descr="93%">
            <a:extLst>
              <a:ext uri="{FF2B5EF4-FFF2-40B4-BE49-F238E27FC236}">
                <a16:creationId xmlns:a16="http://schemas.microsoft.com/office/drawing/2014/main" id="{FA3666BE-FDAB-6A41-A207-25568C51F1BA}"/>
              </a:ext>
            </a:extLst>
          </p:cNvPr>
          <p:cNvPicPr>
            <a:picLocks noChangeAspect="1"/>
          </p:cNvPicPr>
          <p:nvPr/>
        </p:nvPicPr>
        <p:blipFill>
          <a:blip r:embed="rId44"/>
          <a:stretch>
            <a:fillRect/>
          </a:stretch>
        </p:blipFill>
        <p:spPr>
          <a:xfrm>
            <a:off x="2325263" y="4698186"/>
            <a:ext cx="600216" cy="600216"/>
          </a:xfrm>
          <a:prstGeom prst="rect">
            <a:avLst/>
          </a:prstGeom>
        </p:spPr>
      </p:pic>
      <p:pic>
        <p:nvPicPr>
          <p:cNvPr id="177" name="Picture 176" descr="94%">
            <a:extLst>
              <a:ext uri="{FF2B5EF4-FFF2-40B4-BE49-F238E27FC236}">
                <a16:creationId xmlns:a16="http://schemas.microsoft.com/office/drawing/2014/main" id="{4BB26575-D997-064C-9618-B2797EBF0D3E}"/>
              </a:ext>
            </a:extLst>
          </p:cNvPr>
          <p:cNvPicPr>
            <a:picLocks noChangeAspect="1"/>
          </p:cNvPicPr>
          <p:nvPr/>
        </p:nvPicPr>
        <p:blipFill>
          <a:blip r:embed="rId45"/>
          <a:stretch>
            <a:fillRect/>
          </a:stretch>
        </p:blipFill>
        <p:spPr>
          <a:xfrm>
            <a:off x="3105230" y="4698186"/>
            <a:ext cx="600216" cy="600216"/>
          </a:xfrm>
          <a:prstGeom prst="rect">
            <a:avLst/>
          </a:prstGeom>
        </p:spPr>
      </p:pic>
      <p:pic>
        <p:nvPicPr>
          <p:cNvPr id="178" name="Picture 177" descr="95%">
            <a:extLst>
              <a:ext uri="{FF2B5EF4-FFF2-40B4-BE49-F238E27FC236}">
                <a16:creationId xmlns:a16="http://schemas.microsoft.com/office/drawing/2014/main" id="{C84E6EAF-66BB-7B40-990A-8AD3BF6C9055}"/>
              </a:ext>
            </a:extLst>
          </p:cNvPr>
          <p:cNvPicPr>
            <a:picLocks noChangeAspect="1"/>
          </p:cNvPicPr>
          <p:nvPr/>
        </p:nvPicPr>
        <p:blipFill>
          <a:blip r:embed="rId46"/>
          <a:stretch>
            <a:fillRect/>
          </a:stretch>
        </p:blipFill>
        <p:spPr>
          <a:xfrm>
            <a:off x="3885196" y="4698186"/>
            <a:ext cx="600216" cy="600216"/>
          </a:xfrm>
          <a:prstGeom prst="rect">
            <a:avLst/>
          </a:prstGeom>
        </p:spPr>
      </p:pic>
      <p:pic>
        <p:nvPicPr>
          <p:cNvPr id="179" name="Picture 178" descr="96%">
            <a:extLst>
              <a:ext uri="{FF2B5EF4-FFF2-40B4-BE49-F238E27FC236}">
                <a16:creationId xmlns:a16="http://schemas.microsoft.com/office/drawing/2014/main" id="{76F529F3-BD5E-8949-89A2-487C892AA8D5}"/>
              </a:ext>
            </a:extLst>
          </p:cNvPr>
          <p:cNvPicPr>
            <a:picLocks noChangeAspect="1"/>
          </p:cNvPicPr>
          <p:nvPr/>
        </p:nvPicPr>
        <p:blipFill>
          <a:blip r:embed="rId47"/>
          <a:stretch>
            <a:fillRect/>
          </a:stretch>
        </p:blipFill>
        <p:spPr>
          <a:xfrm>
            <a:off x="4654571" y="4696137"/>
            <a:ext cx="600216" cy="600216"/>
          </a:xfrm>
          <a:prstGeom prst="rect">
            <a:avLst/>
          </a:prstGeom>
        </p:spPr>
      </p:pic>
      <p:pic>
        <p:nvPicPr>
          <p:cNvPr id="180" name="Picture 179" descr="97%">
            <a:extLst>
              <a:ext uri="{FF2B5EF4-FFF2-40B4-BE49-F238E27FC236}">
                <a16:creationId xmlns:a16="http://schemas.microsoft.com/office/drawing/2014/main" id="{679FF622-4F28-8B40-8624-967F81D95C2E}"/>
              </a:ext>
            </a:extLst>
          </p:cNvPr>
          <p:cNvPicPr>
            <a:picLocks noChangeAspect="1"/>
          </p:cNvPicPr>
          <p:nvPr/>
        </p:nvPicPr>
        <p:blipFill>
          <a:blip r:embed="rId48"/>
          <a:stretch>
            <a:fillRect/>
          </a:stretch>
        </p:blipFill>
        <p:spPr>
          <a:xfrm>
            <a:off x="5417730" y="4697621"/>
            <a:ext cx="600216" cy="600216"/>
          </a:xfrm>
          <a:prstGeom prst="rect">
            <a:avLst/>
          </a:prstGeom>
        </p:spPr>
      </p:pic>
      <p:pic>
        <p:nvPicPr>
          <p:cNvPr id="181" name="Picture 180" descr="98%">
            <a:extLst>
              <a:ext uri="{FF2B5EF4-FFF2-40B4-BE49-F238E27FC236}">
                <a16:creationId xmlns:a16="http://schemas.microsoft.com/office/drawing/2014/main" id="{4B501521-B34D-9249-8BE3-791F78078119}"/>
              </a:ext>
            </a:extLst>
          </p:cNvPr>
          <p:cNvPicPr>
            <a:picLocks noChangeAspect="1"/>
          </p:cNvPicPr>
          <p:nvPr/>
        </p:nvPicPr>
        <p:blipFill>
          <a:blip r:embed="rId49"/>
          <a:stretch>
            <a:fillRect/>
          </a:stretch>
        </p:blipFill>
        <p:spPr>
          <a:xfrm>
            <a:off x="6203912" y="4696924"/>
            <a:ext cx="600216" cy="600216"/>
          </a:xfrm>
          <a:prstGeom prst="rect">
            <a:avLst/>
          </a:prstGeom>
        </p:spPr>
      </p:pic>
      <p:pic>
        <p:nvPicPr>
          <p:cNvPr id="182" name="Picture 181" descr="99%">
            <a:extLst>
              <a:ext uri="{FF2B5EF4-FFF2-40B4-BE49-F238E27FC236}">
                <a16:creationId xmlns:a16="http://schemas.microsoft.com/office/drawing/2014/main" id="{C97C97BC-A408-804B-98BF-75CDDCCDA91F}"/>
              </a:ext>
            </a:extLst>
          </p:cNvPr>
          <p:cNvPicPr>
            <a:picLocks noChangeAspect="1"/>
          </p:cNvPicPr>
          <p:nvPr/>
        </p:nvPicPr>
        <p:blipFill>
          <a:blip r:embed="rId50"/>
          <a:stretch>
            <a:fillRect/>
          </a:stretch>
        </p:blipFill>
        <p:spPr>
          <a:xfrm>
            <a:off x="6966352" y="4696924"/>
            <a:ext cx="600216" cy="600216"/>
          </a:xfrm>
          <a:prstGeom prst="rect">
            <a:avLst/>
          </a:prstGeom>
        </p:spPr>
      </p:pic>
      <p:pic>
        <p:nvPicPr>
          <p:cNvPr id="183" name="Picture 182" descr="100%">
            <a:extLst>
              <a:ext uri="{FF2B5EF4-FFF2-40B4-BE49-F238E27FC236}">
                <a16:creationId xmlns:a16="http://schemas.microsoft.com/office/drawing/2014/main" id="{3DAA2997-E51C-5946-8440-91A6D093BCCB}"/>
              </a:ext>
            </a:extLst>
          </p:cNvPr>
          <p:cNvPicPr>
            <a:picLocks noChangeAspect="1"/>
          </p:cNvPicPr>
          <p:nvPr/>
        </p:nvPicPr>
        <p:blipFill>
          <a:blip r:embed="rId51"/>
          <a:stretch>
            <a:fillRect/>
          </a:stretch>
        </p:blipFill>
        <p:spPr>
          <a:xfrm>
            <a:off x="7739468" y="4696137"/>
            <a:ext cx="600216" cy="600216"/>
          </a:xfrm>
          <a:prstGeom prst="rect">
            <a:avLst/>
          </a:prstGeom>
        </p:spPr>
      </p:pic>
    </p:spTree>
    <p:extLst>
      <p:ext uri="{BB962C8B-B14F-4D97-AF65-F5344CB8AC3E}">
        <p14:creationId xmlns:p14="http://schemas.microsoft.com/office/powerpoint/2010/main" val="80111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8AF84-91BD-44ED-380D-A5CBA39294BF}"/>
              </a:ext>
            </a:extLst>
          </p:cNvPr>
          <p:cNvSpPr>
            <a:spLocks noGrp="1"/>
          </p:cNvSpPr>
          <p:nvPr>
            <p:ph type="title"/>
          </p:nvPr>
        </p:nvSpPr>
        <p:spPr>
          <a:xfrm>
            <a:off x="714375" y="724280"/>
            <a:ext cx="7715250" cy="1044920"/>
          </a:xfrm>
        </p:spPr>
        <p:txBody>
          <a:bodyPr anchor="ctr">
            <a:normAutofit/>
          </a:bodyPr>
          <a:lstStyle/>
          <a:p>
            <a:r>
              <a:rPr lang="en-US" sz="3000" dirty="0">
                <a:latin typeface="Roboto"/>
                <a:ea typeface="Roboto"/>
                <a:cs typeface="Arial"/>
              </a:rPr>
              <a:t>Working at Iowa survey</a:t>
            </a:r>
          </a:p>
        </p:txBody>
      </p:sp>
      <p:sp>
        <p:nvSpPr>
          <p:cNvPr id="8" name="Content Placeholder 7">
            <a:extLst>
              <a:ext uri="{FF2B5EF4-FFF2-40B4-BE49-F238E27FC236}">
                <a16:creationId xmlns:a16="http://schemas.microsoft.com/office/drawing/2014/main" id="{99142348-65A0-4405-50D5-9AD11695DC1F}"/>
              </a:ext>
            </a:extLst>
          </p:cNvPr>
          <p:cNvSpPr>
            <a:spLocks noGrp="1"/>
          </p:cNvSpPr>
          <p:nvPr>
            <p:ph idx="1"/>
          </p:nvPr>
        </p:nvSpPr>
        <p:spPr>
          <a:xfrm>
            <a:off x="714375" y="2050741"/>
            <a:ext cx="7715250" cy="3892859"/>
          </a:xfrm>
        </p:spPr>
        <p:txBody>
          <a:bodyPr vert="horz" lIns="0" tIns="0" rIns="0" bIns="0" rtlCol="0" anchor="t">
            <a:normAutofit/>
          </a:bodyPr>
          <a:lstStyle/>
          <a:p>
            <a:pPr>
              <a:lnSpc>
                <a:spcPct val="90000"/>
              </a:lnSpc>
            </a:pPr>
            <a:r>
              <a:rPr lang="en-US" sz="2000" dirty="0">
                <a:latin typeface="Roboto"/>
                <a:ea typeface="Roboto"/>
                <a:cs typeface="Arial"/>
              </a:rPr>
              <a:t>Working at Iowa is a biennial campuswide survey that measures engagement and belonging among University of Iowa faculty and staff.  </a:t>
            </a:r>
          </a:p>
          <a:p>
            <a:pPr>
              <a:lnSpc>
                <a:spcPct val="90000"/>
              </a:lnSpc>
            </a:pPr>
            <a:endParaRPr lang="en-US" sz="2000">
              <a:latin typeface="Roboto"/>
              <a:ea typeface="Roboto"/>
              <a:cs typeface="Arial"/>
            </a:endParaRPr>
          </a:p>
          <a:p>
            <a:pPr>
              <a:lnSpc>
                <a:spcPct val="90000"/>
              </a:lnSpc>
            </a:pPr>
            <a:r>
              <a:rPr lang="en-US" sz="2000" dirty="0">
                <a:latin typeface="Roboto"/>
                <a:ea typeface="Roboto"/>
                <a:cs typeface="Arial"/>
              </a:rPr>
              <a:t>Results from the Working at Iowa survey help us identify trends in success and areas for improvement. These insights lead to action plans that enhance our workplace, making Iowa a place where all employees feel valued, supported, and engaged.</a:t>
            </a:r>
          </a:p>
          <a:p>
            <a:pPr marL="0" indent="0">
              <a:lnSpc>
                <a:spcPct val="90000"/>
              </a:lnSpc>
              <a:buNone/>
            </a:pPr>
            <a:endParaRPr lang="en-US" sz="2000">
              <a:latin typeface="Roboto"/>
              <a:ea typeface="Roboto"/>
              <a:cs typeface="Arial"/>
            </a:endParaRPr>
          </a:p>
          <a:p>
            <a:pPr>
              <a:lnSpc>
                <a:spcPct val="90000"/>
              </a:lnSpc>
            </a:pPr>
            <a:r>
              <a:rPr lang="en-US" sz="2000" b="1" i="1" dirty="0">
                <a:latin typeface="Roboto"/>
                <a:ea typeface="Roboto"/>
                <a:cs typeface="Arial"/>
              </a:rPr>
              <a:t>&lt;Insert org/department's areas of focus from past survey(s), action plans, and progress made&gt;</a:t>
            </a:r>
          </a:p>
          <a:p>
            <a:pPr>
              <a:lnSpc>
                <a:spcPct val="90000"/>
              </a:lnSpc>
            </a:pPr>
            <a:endParaRPr lang="en-US" sz="1900"/>
          </a:p>
        </p:txBody>
      </p:sp>
    </p:spTree>
    <p:extLst>
      <p:ext uri="{BB962C8B-B14F-4D97-AF65-F5344CB8AC3E}">
        <p14:creationId xmlns:p14="http://schemas.microsoft.com/office/powerpoint/2010/main" val="172951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C9E9D7B-3346-4620-9C19-729A057770B3}"/>
              </a:ext>
            </a:extLst>
          </p:cNvPr>
          <p:cNvSpPr>
            <a:spLocks noGrp="1"/>
          </p:cNvSpPr>
          <p:nvPr>
            <p:ph type="title"/>
          </p:nvPr>
        </p:nvSpPr>
        <p:spPr>
          <a:xfrm>
            <a:off x="714853" y="355368"/>
            <a:ext cx="7715251" cy="869089"/>
          </a:xfrm>
        </p:spPr>
        <p:txBody>
          <a:bodyPr>
            <a:normAutofit/>
          </a:bodyPr>
          <a:lstStyle/>
          <a:p>
            <a:r>
              <a:rPr lang="en-US" sz="3000" dirty="0">
                <a:latin typeface="Roboto"/>
                <a:ea typeface="Roboto"/>
                <a:cs typeface="Arial"/>
              </a:rPr>
              <a:t>Engagement: 3 types of behaviors</a:t>
            </a:r>
          </a:p>
        </p:txBody>
      </p:sp>
      <p:sp>
        <p:nvSpPr>
          <p:cNvPr id="21" name="Content Placeholder 20">
            <a:extLst>
              <a:ext uri="{FF2B5EF4-FFF2-40B4-BE49-F238E27FC236}">
                <a16:creationId xmlns:a16="http://schemas.microsoft.com/office/drawing/2014/main" id="{1A847359-3D21-45D4-91BB-710CFBDE90DE}"/>
              </a:ext>
            </a:extLst>
          </p:cNvPr>
          <p:cNvSpPr>
            <a:spLocks noGrp="1"/>
          </p:cNvSpPr>
          <p:nvPr>
            <p:ph idx="1"/>
          </p:nvPr>
        </p:nvSpPr>
        <p:spPr>
          <a:xfrm>
            <a:off x="714374" y="2277343"/>
            <a:ext cx="2375055" cy="565952"/>
          </a:xfrm>
        </p:spPr>
        <p:txBody>
          <a:bodyPr/>
          <a:lstStyle/>
          <a:p>
            <a:pPr algn="ctr"/>
            <a:r>
              <a:rPr lang="en-US"/>
              <a:t>Physical</a:t>
            </a:r>
          </a:p>
        </p:txBody>
      </p:sp>
      <p:sp>
        <p:nvSpPr>
          <p:cNvPr id="22" name="Content Placeholder 21">
            <a:extLst>
              <a:ext uri="{FF2B5EF4-FFF2-40B4-BE49-F238E27FC236}">
                <a16:creationId xmlns:a16="http://schemas.microsoft.com/office/drawing/2014/main" id="{1DE35673-8A8E-49FD-BE74-FE98B907CB4F}"/>
              </a:ext>
            </a:extLst>
          </p:cNvPr>
          <p:cNvSpPr>
            <a:spLocks noGrp="1"/>
          </p:cNvSpPr>
          <p:nvPr>
            <p:ph idx="10"/>
          </p:nvPr>
        </p:nvSpPr>
        <p:spPr>
          <a:xfrm>
            <a:off x="714373" y="2863047"/>
            <a:ext cx="2375055" cy="3269204"/>
          </a:xfrm>
        </p:spPr>
        <p:txBody>
          <a:bodyPr/>
          <a:lstStyle/>
          <a:p>
            <a:r>
              <a:rPr lang="en-US"/>
              <a:t>I work with high energy</a:t>
            </a:r>
          </a:p>
          <a:p>
            <a:r>
              <a:rPr lang="en-US"/>
              <a:t>I exert my full effort</a:t>
            </a:r>
          </a:p>
          <a:p>
            <a:r>
              <a:rPr lang="en-US"/>
              <a:t>I devote a lot of my energy</a:t>
            </a:r>
          </a:p>
        </p:txBody>
      </p:sp>
      <p:sp>
        <p:nvSpPr>
          <p:cNvPr id="23" name="Content Placeholder 22">
            <a:extLst>
              <a:ext uri="{FF2B5EF4-FFF2-40B4-BE49-F238E27FC236}">
                <a16:creationId xmlns:a16="http://schemas.microsoft.com/office/drawing/2014/main" id="{93F27E24-9ECB-45F0-AE89-8D7246FAD568}"/>
              </a:ext>
            </a:extLst>
          </p:cNvPr>
          <p:cNvSpPr>
            <a:spLocks noGrp="1"/>
          </p:cNvSpPr>
          <p:nvPr>
            <p:ph idx="11"/>
          </p:nvPr>
        </p:nvSpPr>
        <p:spPr>
          <a:xfrm>
            <a:off x="3462288" y="2277342"/>
            <a:ext cx="2230029" cy="565952"/>
          </a:xfrm>
        </p:spPr>
        <p:txBody>
          <a:bodyPr/>
          <a:lstStyle/>
          <a:p>
            <a:pPr algn="ctr"/>
            <a:r>
              <a:rPr lang="en-US"/>
              <a:t>Mental</a:t>
            </a:r>
          </a:p>
        </p:txBody>
      </p:sp>
      <p:sp>
        <p:nvSpPr>
          <p:cNvPr id="24" name="Content Placeholder 23">
            <a:extLst>
              <a:ext uri="{FF2B5EF4-FFF2-40B4-BE49-F238E27FC236}">
                <a16:creationId xmlns:a16="http://schemas.microsoft.com/office/drawing/2014/main" id="{1D1441C6-4E28-4A8F-9DD6-279B85BB5C79}"/>
              </a:ext>
            </a:extLst>
          </p:cNvPr>
          <p:cNvSpPr>
            <a:spLocks noGrp="1"/>
          </p:cNvSpPr>
          <p:nvPr>
            <p:ph idx="12"/>
          </p:nvPr>
        </p:nvSpPr>
        <p:spPr>
          <a:xfrm>
            <a:off x="3356264" y="2863047"/>
            <a:ext cx="2481081" cy="2451903"/>
          </a:xfrm>
        </p:spPr>
        <p:txBody>
          <a:bodyPr/>
          <a:lstStyle/>
          <a:p>
            <a:r>
              <a:rPr lang="en-US"/>
              <a:t>I give my full attention to my job</a:t>
            </a:r>
          </a:p>
          <a:p>
            <a:r>
              <a:rPr lang="en-US"/>
              <a:t>I concentrate completely</a:t>
            </a:r>
          </a:p>
          <a:p>
            <a:r>
              <a:rPr lang="en-US"/>
              <a:t>My mind is focused on the work that I do</a:t>
            </a:r>
          </a:p>
        </p:txBody>
      </p:sp>
      <p:sp>
        <p:nvSpPr>
          <p:cNvPr id="25" name="Content Placeholder 24">
            <a:extLst>
              <a:ext uri="{FF2B5EF4-FFF2-40B4-BE49-F238E27FC236}">
                <a16:creationId xmlns:a16="http://schemas.microsoft.com/office/drawing/2014/main" id="{86407E2B-48B8-4203-91E5-D7424528D2D5}"/>
              </a:ext>
            </a:extLst>
          </p:cNvPr>
          <p:cNvSpPr>
            <a:spLocks noGrp="1"/>
          </p:cNvSpPr>
          <p:nvPr>
            <p:ph idx="13"/>
          </p:nvPr>
        </p:nvSpPr>
        <p:spPr>
          <a:xfrm>
            <a:off x="6047635" y="2277342"/>
            <a:ext cx="2375055" cy="565952"/>
          </a:xfrm>
        </p:spPr>
        <p:txBody>
          <a:bodyPr/>
          <a:lstStyle/>
          <a:p>
            <a:pPr algn="ctr"/>
            <a:r>
              <a:rPr lang="en-US"/>
              <a:t>Emotional</a:t>
            </a:r>
          </a:p>
        </p:txBody>
      </p:sp>
      <p:sp>
        <p:nvSpPr>
          <p:cNvPr id="26" name="Content Placeholder 25">
            <a:extLst>
              <a:ext uri="{FF2B5EF4-FFF2-40B4-BE49-F238E27FC236}">
                <a16:creationId xmlns:a16="http://schemas.microsoft.com/office/drawing/2014/main" id="{C79C901B-9BF0-46A0-982F-49C1D79834B9}"/>
              </a:ext>
            </a:extLst>
          </p:cNvPr>
          <p:cNvSpPr>
            <a:spLocks noGrp="1"/>
          </p:cNvSpPr>
          <p:nvPr>
            <p:ph idx="14"/>
          </p:nvPr>
        </p:nvSpPr>
        <p:spPr>
          <a:xfrm>
            <a:off x="6047636" y="2863047"/>
            <a:ext cx="2628773" cy="2451903"/>
          </a:xfrm>
        </p:spPr>
        <p:txBody>
          <a:bodyPr/>
          <a:lstStyle/>
          <a:p>
            <a:r>
              <a:rPr lang="en-US"/>
              <a:t>I put my emotions into what I do</a:t>
            </a:r>
          </a:p>
          <a:p>
            <a:r>
              <a:rPr lang="en-US"/>
              <a:t>I am emotionally connected</a:t>
            </a:r>
          </a:p>
          <a:p>
            <a:r>
              <a:rPr lang="en-US"/>
              <a:t>I put my feelings into my work</a:t>
            </a:r>
          </a:p>
        </p:txBody>
      </p:sp>
    </p:spTree>
    <p:extLst>
      <p:ext uri="{BB962C8B-B14F-4D97-AF65-F5344CB8AC3E}">
        <p14:creationId xmlns:p14="http://schemas.microsoft.com/office/powerpoint/2010/main" val="74343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1A7082-BF01-4265-B829-121BD311C6E1}"/>
              </a:ext>
            </a:extLst>
          </p:cNvPr>
          <p:cNvSpPr>
            <a:spLocks noGrp="1"/>
          </p:cNvSpPr>
          <p:nvPr>
            <p:ph type="title"/>
          </p:nvPr>
        </p:nvSpPr>
        <p:spPr>
          <a:xfrm>
            <a:off x="714933" y="434481"/>
            <a:ext cx="7715251" cy="651817"/>
          </a:xfrm>
        </p:spPr>
        <p:txBody>
          <a:bodyPr>
            <a:normAutofit/>
          </a:bodyPr>
          <a:lstStyle/>
          <a:p>
            <a:r>
              <a:rPr lang="en-US" sz="3000" dirty="0">
                <a:latin typeface="Roboto"/>
                <a:ea typeface="Roboto"/>
                <a:cs typeface="Arial"/>
              </a:rPr>
              <a:t>Engagement score result</a:t>
            </a:r>
          </a:p>
        </p:txBody>
      </p:sp>
      <p:pic>
        <p:nvPicPr>
          <p:cNvPr id="3" name="Picture 2">
            <a:extLst>
              <a:ext uri="{FF2B5EF4-FFF2-40B4-BE49-F238E27FC236}">
                <a16:creationId xmlns:a16="http://schemas.microsoft.com/office/drawing/2014/main" id="{A68A433B-0FC1-7D11-DD8E-4EFF13E4C139}"/>
              </a:ext>
            </a:extLst>
          </p:cNvPr>
          <p:cNvPicPr>
            <a:picLocks noChangeAspect="1"/>
          </p:cNvPicPr>
          <p:nvPr/>
        </p:nvPicPr>
        <p:blipFill>
          <a:blip r:embed="rId3"/>
          <a:stretch>
            <a:fillRect/>
          </a:stretch>
        </p:blipFill>
        <p:spPr>
          <a:xfrm>
            <a:off x="1408800" y="1193569"/>
            <a:ext cx="6570544" cy="4921339"/>
          </a:xfrm>
          <a:prstGeom prst="rect">
            <a:avLst/>
          </a:prstGeom>
        </p:spPr>
      </p:pic>
    </p:spTree>
    <p:extLst>
      <p:ext uri="{BB962C8B-B14F-4D97-AF65-F5344CB8AC3E}">
        <p14:creationId xmlns:p14="http://schemas.microsoft.com/office/powerpoint/2010/main" val="180924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83E1-C65A-336B-F3A5-5A40C6985BB3}"/>
              </a:ext>
            </a:extLst>
          </p:cNvPr>
          <p:cNvSpPr>
            <a:spLocks noGrp="1"/>
          </p:cNvSpPr>
          <p:nvPr>
            <p:ph type="title"/>
          </p:nvPr>
        </p:nvSpPr>
        <p:spPr>
          <a:xfrm>
            <a:off x="714375" y="383305"/>
            <a:ext cx="7715251" cy="869089"/>
          </a:xfrm>
        </p:spPr>
        <p:txBody>
          <a:bodyPr>
            <a:normAutofit fontScale="90000"/>
          </a:bodyPr>
          <a:lstStyle/>
          <a:p>
            <a:r>
              <a:rPr lang="en-US"/>
              <a:t>Sample - org strengths/opportunities compared to UI</a:t>
            </a:r>
          </a:p>
        </p:txBody>
      </p:sp>
      <p:sp>
        <p:nvSpPr>
          <p:cNvPr id="3" name="Content Placeholder 2">
            <a:extLst>
              <a:ext uri="{FF2B5EF4-FFF2-40B4-BE49-F238E27FC236}">
                <a16:creationId xmlns:a16="http://schemas.microsoft.com/office/drawing/2014/main" id="{0F34C9FC-8377-2D78-4539-4570B9539867}"/>
              </a:ext>
            </a:extLst>
          </p:cNvPr>
          <p:cNvSpPr>
            <a:spLocks noGrp="1"/>
          </p:cNvSpPr>
          <p:nvPr>
            <p:ph idx="1"/>
          </p:nvPr>
        </p:nvSpPr>
        <p:spPr>
          <a:xfrm>
            <a:off x="714372" y="1081750"/>
            <a:ext cx="3600168" cy="754602"/>
          </a:xfrm>
        </p:spPr>
        <p:txBody>
          <a:bodyPr/>
          <a:lstStyle/>
          <a:p>
            <a:r>
              <a:rPr lang="en-US"/>
              <a:t>Strengths</a:t>
            </a:r>
          </a:p>
        </p:txBody>
      </p:sp>
      <p:graphicFrame>
        <p:nvGraphicFramePr>
          <p:cNvPr id="10" name="Content Placeholder 9">
            <a:extLst>
              <a:ext uri="{FF2B5EF4-FFF2-40B4-BE49-F238E27FC236}">
                <a16:creationId xmlns:a16="http://schemas.microsoft.com/office/drawing/2014/main" id="{B8D682C6-8C00-394C-C3EF-B346B4934F9D}"/>
              </a:ext>
            </a:extLst>
          </p:cNvPr>
          <p:cNvGraphicFramePr>
            <a:graphicFrameLocks noGrp="1"/>
          </p:cNvGraphicFramePr>
          <p:nvPr>
            <p:ph idx="10"/>
            <p:extLst>
              <p:ext uri="{D42A27DB-BD31-4B8C-83A1-F6EECF244321}">
                <p14:modId xmlns:p14="http://schemas.microsoft.com/office/powerpoint/2010/main" val="3496260334"/>
              </p:ext>
            </p:extLst>
          </p:nvPr>
        </p:nvGraphicFramePr>
        <p:xfrm>
          <a:off x="714372" y="1950839"/>
          <a:ext cx="3693240" cy="392688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FE9727ED-9D12-11FC-2EAA-43062D55CEFA}"/>
              </a:ext>
            </a:extLst>
          </p:cNvPr>
          <p:cNvSpPr>
            <a:spLocks noGrp="1"/>
          </p:cNvSpPr>
          <p:nvPr>
            <p:ph idx="15"/>
          </p:nvPr>
        </p:nvSpPr>
        <p:spPr>
          <a:xfrm>
            <a:off x="4825293" y="1097175"/>
            <a:ext cx="3600168" cy="754602"/>
          </a:xfrm>
        </p:spPr>
        <p:txBody>
          <a:bodyPr/>
          <a:lstStyle/>
          <a:p>
            <a:r>
              <a:rPr lang="en-US"/>
              <a:t>Opportunities</a:t>
            </a:r>
          </a:p>
        </p:txBody>
      </p:sp>
      <p:graphicFrame>
        <p:nvGraphicFramePr>
          <p:cNvPr id="13" name="Content Placeholder 12">
            <a:extLst>
              <a:ext uri="{FF2B5EF4-FFF2-40B4-BE49-F238E27FC236}">
                <a16:creationId xmlns:a16="http://schemas.microsoft.com/office/drawing/2014/main" id="{31C2CD96-A3BB-33D2-11CF-BEA2364B0238}"/>
              </a:ext>
            </a:extLst>
          </p:cNvPr>
          <p:cNvGraphicFramePr>
            <a:graphicFrameLocks noGrp="1"/>
          </p:cNvGraphicFramePr>
          <p:nvPr>
            <p:ph idx="16"/>
            <p:extLst>
              <p:ext uri="{D42A27DB-BD31-4B8C-83A1-F6EECF244321}">
                <p14:modId xmlns:p14="http://schemas.microsoft.com/office/powerpoint/2010/main" val="1059894179"/>
              </p:ext>
            </p:extLst>
          </p:nvPr>
        </p:nvGraphicFramePr>
        <p:xfrm>
          <a:off x="4825293" y="1950838"/>
          <a:ext cx="3761658" cy="392688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2BFBF7A-2000-AD92-52C5-C249324D1C1C}"/>
              </a:ext>
            </a:extLst>
          </p:cNvPr>
          <p:cNvSpPr txBox="1"/>
          <p:nvPr/>
        </p:nvSpPr>
        <p:spPr>
          <a:xfrm>
            <a:off x="29576" y="5985317"/>
            <a:ext cx="9144000" cy="261610"/>
          </a:xfrm>
          <a:prstGeom prst="rect">
            <a:avLst/>
          </a:prstGeom>
          <a:noFill/>
        </p:spPr>
        <p:txBody>
          <a:bodyPr wrap="square" rtlCol="0">
            <a:spAutoFit/>
          </a:bodyPr>
          <a:lstStyle/>
          <a:p>
            <a:pPr algn="ctr"/>
            <a:r>
              <a:rPr lang="en-US" sz="1100" b="0" i="0">
                <a:solidFill>
                  <a:srgbClr val="000000"/>
                </a:solidFill>
                <a:effectLst/>
                <a:latin typeface="Roboto" panose="02000000000000000000" pitchFamily="2" charset="0"/>
              </a:rPr>
              <a:t>% respondents that agree (strongly agree, agree, or slightly agree)</a:t>
            </a:r>
            <a:endParaRPr lang="en-US" sz="1100"/>
          </a:p>
        </p:txBody>
      </p:sp>
    </p:spTree>
    <p:extLst>
      <p:ext uri="{BB962C8B-B14F-4D97-AF65-F5344CB8AC3E}">
        <p14:creationId xmlns:p14="http://schemas.microsoft.com/office/powerpoint/2010/main" val="1385325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B2787-CEC9-32FD-71BA-77669B02F6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330C69-3D7E-CF06-9851-035B8D8976E3}"/>
              </a:ext>
            </a:extLst>
          </p:cNvPr>
          <p:cNvSpPr>
            <a:spLocks noGrp="1"/>
          </p:cNvSpPr>
          <p:nvPr>
            <p:ph type="ctrTitle"/>
          </p:nvPr>
        </p:nvSpPr>
        <p:spPr/>
        <p:txBody>
          <a:bodyPr>
            <a:normAutofit/>
          </a:bodyPr>
          <a:lstStyle/>
          <a:p>
            <a:r>
              <a:rPr lang="en-US">
                <a:ea typeface="Roboto Black"/>
                <a:cs typeface="Arial"/>
              </a:rPr>
              <a:t>Action Planning </a:t>
            </a:r>
          </a:p>
        </p:txBody>
      </p:sp>
      <p:sp>
        <p:nvSpPr>
          <p:cNvPr id="4" name="Footer Placeholder 3">
            <a:extLst>
              <a:ext uri="{FF2B5EF4-FFF2-40B4-BE49-F238E27FC236}">
                <a16:creationId xmlns:a16="http://schemas.microsoft.com/office/drawing/2014/main" id="{A6B8B3FB-D3C9-04CE-A207-06184CDF7C94}"/>
              </a:ext>
            </a:extLst>
          </p:cNvPr>
          <p:cNvSpPr>
            <a:spLocks noGrp="1"/>
          </p:cNvSpPr>
          <p:nvPr>
            <p:ph type="ftr" sz="quarter" idx="4294967295"/>
          </p:nvPr>
        </p:nvSpPr>
        <p:spPr>
          <a:xfrm>
            <a:off x="2630488" y="6440488"/>
            <a:ext cx="6513512" cy="365125"/>
          </a:xfrm>
          <a:prstGeom prst="rect">
            <a:avLst/>
          </a:prstGeom>
        </p:spPr>
        <p:txBody>
          <a:bodyPr/>
          <a:lstStyle/>
          <a:p>
            <a:r>
              <a:rPr lang="en-US"/>
              <a:t>View &gt;&gt; Header and Footer &gt;&gt; Add Unit Name</a:t>
            </a:r>
            <a:endParaRPr lang="en-US" b="0"/>
          </a:p>
        </p:txBody>
      </p:sp>
    </p:spTree>
    <p:extLst>
      <p:ext uri="{BB962C8B-B14F-4D97-AF65-F5344CB8AC3E}">
        <p14:creationId xmlns:p14="http://schemas.microsoft.com/office/powerpoint/2010/main" val="120095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07BF-E86C-F7C0-77BF-68D58F517B79}"/>
              </a:ext>
            </a:extLst>
          </p:cNvPr>
          <p:cNvSpPr>
            <a:spLocks noGrp="1"/>
          </p:cNvSpPr>
          <p:nvPr>
            <p:ph type="title"/>
          </p:nvPr>
        </p:nvSpPr>
        <p:spPr>
          <a:xfrm>
            <a:off x="714375" y="389510"/>
            <a:ext cx="7715250" cy="1331865"/>
          </a:xfrm>
        </p:spPr>
        <p:txBody>
          <a:bodyPr anchor="ctr">
            <a:normAutofit/>
          </a:bodyPr>
          <a:lstStyle/>
          <a:p>
            <a:r>
              <a:rPr lang="en-US" sz="3000" dirty="0">
                <a:latin typeface="Roboto"/>
                <a:ea typeface="Roboto"/>
                <a:cs typeface="Arial"/>
              </a:rPr>
              <a:t>Next steps &amp; action planning</a:t>
            </a:r>
            <a:endParaRPr lang="en-US" sz="3000" dirty="0"/>
          </a:p>
        </p:txBody>
      </p:sp>
      <p:sp>
        <p:nvSpPr>
          <p:cNvPr id="4" name="Content Placeholder 3">
            <a:extLst>
              <a:ext uri="{FF2B5EF4-FFF2-40B4-BE49-F238E27FC236}">
                <a16:creationId xmlns:a16="http://schemas.microsoft.com/office/drawing/2014/main" id="{5F1DF034-02D7-D510-3EAC-914278511089}"/>
              </a:ext>
            </a:extLst>
          </p:cNvPr>
          <p:cNvSpPr>
            <a:spLocks noGrp="1"/>
          </p:cNvSpPr>
          <p:nvPr>
            <p:ph idx="1"/>
          </p:nvPr>
        </p:nvSpPr>
        <p:spPr>
          <a:xfrm>
            <a:off x="714375" y="2050741"/>
            <a:ext cx="7715250" cy="3892859"/>
          </a:xfrm>
        </p:spPr>
        <p:txBody>
          <a:bodyPr vert="horz" lIns="0" tIns="0" rIns="0" bIns="0" rtlCol="0" anchor="t">
            <a:normAutofit/>
          </a:bodyPr>
          <a:lstStyle/>
          <a:p>
            <a:endParaRPr lang="en-US" sz="2400" b="1" dirty="0">
              <a:latin typeface="Roboto"/>
              <a:ea typeface="Roboto"/>
              <a:cs typeface="Arial"/>
            </a:endParaRPr>
          </a:p>
          <a:p>
            <a:endParaRPr lang="en-US" b="1" dirty="0"/>
          </a:p>
          <a:p>
            <a:endParaRPr lang="en-US" b="1" dirty="0">
              <a:latin typeface="Roboto"/>
              <a:ea typeface="Roboto"/>
              <a:cs typeface="Arial"/>
            </a:endParaRPr>
          </a:p>
          <a:p>
            <a:endParaRPr lang="en-US" b="1" dirty="0">
              <a:latin typeface="Roboto"/>
              <a:ea typeface="Roboto"/>
              <a:cs typeface="Arial"/>
            </a:endParaRPr>
          </a:p>
          <a:p>
            <a:endParaRPr lang="en-US" b="1" dirty="0">
              <a:latin typeface="Roboto"/>
              <a:ea typeface="Roboto"/>
              <a:cs typeface="Arial"/>
            </a:endParaRPr>
          </a:p>
          <a:p>
            <a:endParaRPr lang="en-US" b="1" dirty="0">
              <a:latin typeface="Roboto"/>
              <a:ea typeface="Roboto"/>
              <a:cs typeface="Arial"/>
            </a:endParaRPr>
          </a:p>
          <a:p>
            <a:r>
              <a:rPr lang="en-US" b="1" dirty="0">
                <a:latin typeface="Roboto"/>
                <a:ea typeface="Roboto"/>
                <a:cs typeface="Arial"/>
              </a:rPr>
              <a:t>Action planning resources:</a:t>
            </a:r>
            <a:endParaRPr lang="en-US" dirty="0"/>
          </a:p>
          <a:p>
            <a:pPr lvl="1"/>
            <a:r>
              <a:rPr lang="en-US" sz="2400" dirty="0">
                <a:latin typeface="Roboto"/>
                <a:ea typeface="Roboto"/>
                <a:cs typeface="Arial"/>
                <a:hlinkClick r:id="rId2"/>
              </a:rPr>
              <a:t>Using Working at Iowa results</a:t>
            </a:r>
          </a:p>
          <a:p>
            <a:endParaRPr lang="en-US" dirty="0"/>
          </a:p>
          <a:p>
            <a:endParaRPr lang="en-US" dirty="0"/>
          </a:p>
        </p:txBody>
      </p:sp>
      <p:pic>
        <p:nvPicPr>
          <p:cNvPr id="3" name="Picture 2" descr="A yellow and black sign with black text&#10;&#10;Description automatically generated">
            <a:extLst>
              <a:ext uri="{FF2B5EF4-FFF2-40B4-BE49-F238E27FC236}">
                <a16:creationId xmlns:a16="http://schemas.microsoft.com/office/drawing/2014/main" id="{4B7C1313-E4E6-7AE0-8C2F-DE15ED7F6BF5}"/>
              </a:ext>
            </a:extLst>
          </p:cNvPr>
          <p:cNvPicPr>
            <a:picLocks noChangeAspect="1"/>
          </p:cNvPicPr>
          <p:nvPr/>
        </p:nvPicPr>
        <p:blipFill>
          <a:blip r:embed="rId3"/>
          <a:stretch>
            <a:fillRect/>
          </a:stretch>
        </p:blipFill>
        <p:spPr>
          <a:xfrm>
            <a:off x="713232" y="1865376"/>
            <a:ext cx="6748272" cy="2706624"/>
          </a:xfrm>
          <a:prstGeom prst="rect">
            <a:avLst/>
          </a:prstGeom>
        </p:spPr>
      </p:pic>
    </p:spTree>
    <p:extLst>
      <p:ext uri="{BB962C8B-B14F-4D97-AF65-F5344CB8AC3E}">
        <p14:creationId xmlns:p14="http://schemas.microsoft.com/office/powerpoint/2010/main" val="181689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DBDD3-1733-959C-E073-E83A13ECE3F3}"/>
              </a:ext>
            </a:extLst>
          </p:cNvPr>
          <p:cNvSpPr>
            <a:spLocks noGrp="1"/>
          </p:cNvSpPr>
          <p:nvPr>
            <p:ph type="ctrTitle"/>
          </p:nvPr>
        </p:nvSpPr>
        <p:spPr/>
        <p:txBody>
          <a:bodyPr>
            <a:normAutofit fontScale="90000"/>
          </a:bodyPr>
          <a:lstStyle/>
          <a:p>
            <a:r>
              <a:rPr lang="en-US" dirty="0">
                <a:ea typeface="Roboto Black"/>
                <a:cs typeface="Arial"/>
              </a:rPr>
              <a:t>Participation, Acknowledgement, </a:t>
            </a:r>
            <a:br>
              <a:rPr lang="en-US" dirty="0"/>
            </a:br>
            <a:r>
              <a:rPr lang="en-US" dirty="0">
                <a:ea typeface="Roboto Black"/>
                <a:cs typeface="Arial"/>
              </a:rPr>
              <a:t>&amp; Response Rates </a:t>
            </a:r>
          </a:p>
        </p:txBody>
      </p:sp>
      <p:sp>
        <p:nvSpPr>
          <p:cNvPr id="4" name="Footer Placeholder 3">
            <a:extLst>
              <a:ext uri="{FF2B5EF4-FFF2-40B4-BE49-F238E27FC236}">
                <a16:creationId xmlns:a16="http://schemas.microsoft.com/office/drawing/2014/main" id="{7C7AD91E-5639-7585-3E73-99860355F58B}"/>
              </a:ext>
            </a:extLst>
          </p:cNvPr>
          <p:cNvSpPr>
            <a:spLocks noGrp="1"/>
          </p:cNvSpPr>
          <p:nvPr>
            <p:ph type="ftr" sz="quarter" idx="4294967295"/>
          </p:nvPr>
        </p:nvSpPr>
        <p:spPr>
          <a:xfrm>
            <a:off x="2630488" y="6440488"/>
            <a:ext cx="6513512" cy="365125"/>
          </a:xfrm>
          <a:prstGeom prst="rect">
            <a:avLst/>
          </a:prstGeom>
        </p:spPr>
        <p:txBody>
          <a:bodyPr/>
          <a:lstStyle/>
          <a:p>
            <a:r>
              <a:rPr lang="en-US"/>
              <a:t>View &gt;&gt; Header and Footer &gt;&gt; Add Unit Name</a:t>
            </a:r>
            <a:endParaRPr lang="en-US" b="0"/>
          </a:p>
        </p:txBody>
      </p:sp>
    </p:spTree>
    <p:extLst>
      <p:ext uri="{BB962C8B-B14F-4D97-AF65-F5344CB8AC3E}">
        <p14:creationId xmlns:p14="http://schemas.microsoft.com/office/powerpoint/2010/main" val="38539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A993-3B3D-0116-5FA7-843A343BA6FF}"/>
              </a:ext>
            </a:extLst>
          </p:cNvPr>
          <p:cNvSpPr>
            <a:spLocks noGrp="1"/>
          </p:cNvSpPr>
          <p:nvPr>
            <p:ph type="title"/>
          </p:nvPr>
        </p:nvSpPr>
        <p:spPr/>
        <p:txBody>
          <a:bodyPr>
            <a:normAutofit/>
          </a:bodyPr>
          <a:lstStyle/>
          <a:p>
            <a:r>
              <a:rPr lang="en-US" sz="3000" dirty="0">
                <a:latin typeface="Roboto"/>
                <a:ea typeface="Roboto"/>
                <a:cs typeface="Arial"/>
              </a:rPr>
              <a:t>2024 response rates</a:t>
            </a:r>
          </a:p>
        </p:txBody>
      </p:sp>
      <p:sp>
        <p:nvSpPr>
          <p:cNvPr id="4" name="Content Placeholder 3">
            <a:extLst>
              <a:ext uri="{FF2B5EF4-FFF2-40B4-BE49-F238E27FC236}">
                <a16:creationId xmlns:a16="http://schemas.microsoft.com/office/drawing/2014/main" id="{87E76534-268F-5E32-EEE7-971DD2BA47B3}"/>
              </a:ext>
            </a:extLst>
          </p:cNvPr>
          <p:cNvSpPr>
            <a:spLocks noGrp="1"/>
          </p:cNvSpPr>
          <p:nvPr>
            <p:ph idx="10"/>
          </p:nvPr>
        </p:nvSpPr>
        <p:spPr>
          <a:xfrm>
            <a:off x="714376" y="3845327"/>
            <a:ext cx="3600164" cy="1315344"/>
          </a:xfrm>
        </p:spPr>
        <p:txBody>
          <a:bodyPr vert="horz" lIns="0" tIns="0" rIns="0" bIns="0" rtlCol="0" anchor="t">
            <a:normAutofit lnSpcReduction="10000"/>
          </a:bodyPr>
          <a:lstStyle/>
          <a:p>
            <a:pPr algn="ctr"/>
            <a:r>
              <a:rPr lang="en-US" b="1">
                <a:latin typeface="+mn-lt"/>
                <a:ea typeface="Roboto"/>
                <a:cs typeface="Arial"/>
              </a:rPr>
              <a:t>Faculty and staff main campus responses</a:t>
            </a:r>
          </a:p>
          <a:p>
            <a:pPr algn="ctr"/>
            <a:r>
              <a:rPr lang="en-US"/>
              <a:t>4,163 responding from 6,609 administered</a:t>
            </a:r>
          </a:p>
          <a:p>
            <a:pPr algn="ctr"/>
            <a:r>
              <a:rPr lang="en-US" i="1">
                <a:latin typeface="Roboto"/>
                <a:ea typeface="Roboto"/>
                <a:cs typeface="Arial"/>
              </a:rPr>
              <a:t>Faculty and staff that work 50%+</a:t>
            </a:r>
          </a:p>
          <a:p>
            <a:pPr algn="ctr"/>
            <a:endParaRPr lang="en-US"/>
          </a:p>
        </p:txBody>
      </p:sp>
      <p:sp>
        <p:nvSpPr>
          <p:cNvPr id="6" name="Content Placeholder 5">
            <a:extLst>
              <a:ext uri="{FF2B5EF4-FFF2-40B4-BE49-F238E27FC236}">
                <a16:creationId xmlns:a16="http://schemas.microsoft.com/office/drawing/2014/main" id="{0DD56045-5298-A121-35EC-6F4E9AE1CD50}"/>
              </a:ext>
            </a:extLst>
          </p:cNvPr>
          <p:cNvSpPr>
            <a:spLocks noGrp="1"/>
          </p:cNvSpPr>
          <p:nvPr>
            <p:ph idx="16"/>
          </p:nvPr>
        </p:nvSpPr>
        <p:spPr>
          <a:xfrm>
            <a:off x="4769778" y="2046844"/>
            <a:ext cx="4141138" cy="459406"/>
          </a:xfrm>
        </p:spPr>
        <p:txBody>
          <a:bodyPr vert="horz" lIns="0" tIns="0" rIns="0" bIns="0" rtlCol="0" anchor="t">
            <a:normAutofit lnSpcReduction="10000"/>
          </a:bodyPr>
          <a:lstStyle/>
          <a:p>
            <a:pPr algn="ctr"/>
            <a:r>
              <a:rPr lang="en-US" b="1">
                <a:latin typeface="Roboto"/>
                <a:ea typeface="Roboto"/>
                <a:cs typeface="Arial"/>
              </a:rPr>
              <a:t>Faculty and staff responses by job classification</a:t>
            </a:r>
          </a:p>
        </p:txBody>
      </p:sp>
      <p:sp>
        <p:nvSpPr>
          <p:cNvPr id="3" name="TextBox 2">
            <a:extLst>
              <a:ext uri="{FF2B5EF4-FFF2-40B4-BE49-F238E27FC236}">
                <a16:creationId xmlns:a16="http://schemas.microsoft.com/office/drawing/2014/main" id="{E0505131-190B-44EE-80FF-FDF179D9A359}"/>
              </a:ext>
            </a:extLst>
          </p:cNvPr>
          <p:cNvSpPr txBox="1"/>
          <p:nvPr/>
        </p:nvSpPr>
        <p:spPr>
          <a:xfrm>
            <a:off x="5840859" y="2646105"/>
            <a:ext cx="2743199" cy="646331"/>
          </a:xfrm>
          <a:prstGeom prst="rect">
            <a:avLst/>
          </a:prstGeom>
          <a:noFill/>
        </p:spPr>
        <p:txBody>
          <a:bodyPr wrap="square" rtlCol="0">
            <a:spAutoFit/>
          </a:bodyPr>
          <a:lstStyle/>
          <a:p>
            <a:r>
              <a:rPr lang="en-US" sz="1350" b="1"/>
              <a:t>Faculty</a:t>
            </a:r>
          </a:p>
          <a:p>
            <a:r>
              <a:rPr lang="en-US" sz="1125"/>
              <a:t>879 responding from 1,612 administered</a:t>
            </a:r>
          </a:p>
        </p:txBody>
      </p:sp>
      <p:sp>
        <p:nvSpPr>
          <p:cNvPr id="14" name="TextBox 13">
            <a:extLst>
              <a:ext uri="{FF2B5EF4-FFF2-40B4-BE49-F238E27FC236}">
                <a16:creationId xmlns:a16="http://schemas.microsoft.com/office/drawing/2014/main" id="{A491C5C6-6075-4CFB-BA70-A6257F08EC8B}"/>
              </a:ext>
            </a:extLst>
          </p:cNvPr>
          <p:cNvSpPr txBox="1"/>
          <p:nvPr/>
        </p:nvSpPr>
        <p:spPr>
          <a:xfrm>
            <a:off x="5840859" y="3641404"/>
            <a:ext cx="2743199" cy="646331"/>
          </a:xfrm>
          <a:prstGeom prst="rect">
            <a:avLst/>
          </a:prstGeom>
          <a:noFill/>
        </p:spPr>
        <p:txBody>
          <a:bodyPr wrap="square" rtlCol="0">
            <a:spAutoFit/>
          </a:bodyPr>
          <a:lstStyle/>
          <a:p>
            <a:r>
              <a:rPr lang="en-US" sz="1350" b="1"/>
              <a:t>P&amp;S</a:t>
            </a:r>
          </a:p>
          <a:p>
            <a:r>
              <a:rPr lang="en-US" sz="1125"/>
              <a:t>2,781 responding from 3,843 administered</a:t>
            </a:r>
          </a:p>
        </p:txBody>
      </p:sp>
      <p:sp>
        <p:nvSpPr>
          <p:cNvPr id="15" name="TextBox 14">
            <a:extLst>
              <a:ext uri="{FF2B5EF4-FFF2-40B4-BE49-F238E27FC236}">
                <a16:creationId xmlns:a16="http://schemas.microsoft.com/office/drawing/2014/main" id="{A2C22A8F-EED2-42B2-B68B-AA7A85F32350}"/>
              </a:ext>
            </a:extLst>
          </p:cNvPr>
          <p:cNvSpPr txBox="1"/>
          <p:nvPr/>
        </p:nvSpPr>
        <p:spPr>
          <a:xfrm>
            <a:off x="5840859" y="4671126"/>
            <a:ext cx="2743199" cy="646331"/>
          </a:xfrm>
          <a:prstGeom prst="rect">
            <a:avLst/>
          </a:prstGeom>
          <a:noFill/>
        </p:spPr>
        <p:txBody>
          <a:bodyPr wrap="square" rtlCol="0">
            <a:spAutoFit/>
          </a:bodyPr>
          <a:lstStyle/>
          <a:p>
            <a:r>
              <a:rPr lang="en-US" sz="1350" b="1"/>
              <a:t>Merit</a:t>
            </a:r>
          </a:p>
          <a:p>
            <a:r>
              <a:rPr lang="en-US" sz="1125"/>
              <a:t>503 responding from 1,154 administered</a:t>
            </a:r>
          </a:p>
        </p:txBody>
      </p:sp>
      <p:pic>
        <p:nvPicPr>
          <p:cNvPr id="5" name="Picture 4" descr="63%">
            <a:extLst>
              <a:ext uri="{FF2B5EF4-FFF2-40B4-BE49-F238E27FC236}">
                <a16:creationId xmlns:a16="http://schemas.microsoft.com/office/drawing/2014/main" id="{C1D7BD01-45B1-57EE-6098-06AF08F07FF6}"/>
              </a:ext>
            </a:extLst>
          </p:cNvPr>
          <p:cNvPicPr>
            <a:picLocks noChangeAspect="1"/>
          </p:cNvPicPr>
          <p:nvPr/>
        </p:nvPicPr>
        <p:blipFill>
          <a:blip r:embed="rId3"/>
          <a:stretch>
            <a:fillRect/>
          </a:stretch>
        </p:blipFill>
        <p:spPr>
          <a:xfrm>
            <a:off x="1798201" y="2041837"/>
            <a:ext cx="1324656" cy="1324656"/>
          </a:xfrm>
          <a:prstGeom prst="rect">
            <a:avLst/>
          </a:prstGeom>
        </p:spPr>
      </p:pic>
      <p:pic>
        <p:nvPicPr>
          <p:cNvPr id="7" name="Picture 6" descr="55%">
            <a:extLst>
              <a:ext uri="{FF2B5EF4-FFF2-40B4-BE49-F238E27FC236}">
                <a16:creationId xmlns:a16="http://schemas.microsoft.com/office/drawing/2014/main" id="{C72962E9-38DB-8D5B-9D4E-924ED8188C25}"/>
              </a:ext>
            </a:extLst>
          </p:cNvPr>
          <p:cNvPicPr>
            <a:picLocks noChangeAspect="1"/>
          </p:cNvPicPr>
          <p:nvPr/>
        </p:nvPicPr>
        <p:blipFill>
          <a:blip r:embed="rId4"/>
          <a:stretch>
            <a:fillRect/>
          </a:stretch>
        </p:blipFill>
        <p:spPr>
          <a:xfrm>
            <a:off x="4835631" y="2469667"/>
            <a:ext cx="841466" cy="841466"/>
          </a:xfrm>
          <a:prstGeom prst="rect">
            <a:avLst/>
          </a:prstGeom>
        </p:spPr>
      </p:pic>
      <p:pic>
        <p:nvPicPr>
          <p:cNvPr id="8" name="Picture 7" descr="72%">
            <a:extLst>
              <a:ext uri="{FF2B5EF4-FFF2-40B4-BE49-F238E27FC236}">
                <a16:creationId xmlns:a16="http://schemas.microsoft.com/office/drawing/2014/main" id="{73317780-FBD0-81CE-C851-7FE6CA1C33EC}"/>
              </a:ext>
            </a:extLst>
          </p:cNvPr>
          <p:cNvPicPr>
            <a:picLocks noChangeAspect="1"/>
          </p:cNvPicPr>
          <p:nvPr/>
        </p:nvPicPr>
        <p:blipFill>
          <a:blip r:embed="rId5"/>
          <a:stretch>
            <a:fillRect/>
          </a:stretch>
        </p:blipFill>
        <p:spPr>
          <a:xfrm>
            <a:off x="4852884" y="3489903"/>
            <a:ext cx="832840" cy="832840"/>
          </a:xfrm>
          <a:prstGeom prst="rect">
            <a:avLst/>
          </a:prstGeom>
        </p:spPr>
      </p:pic>
      <p:pic>
        <p:nvPicPr>
          <p:cNvPr id="9" name="Picture 8" descr="44%">
            <a:extLst>
              <a:ext uri="{FF2B5EF4-FFF2-40B4-BE49-F238E27FC236}">
                <a16:creationId xmlns:a16="http://schemas.microsoft.com/office/drawing/2014/main" id="{35328374-2B50-620F-ED53-292B91898658}"/>
              </a:ext>
            </a:extLst>
          </p:cNvPr>
          <p:cNvPicPr>
            <a:picLocks noChangeAspect="1"/>
          </p:cNvPicPr>
          <p:nvPr/>
        </p:nvPicPr>
        <p:blipFill>
          <a:blip r:embed="rId6"/>
          <a:stretch>
            <a:fillRect/>
          </a:stretch>
        </p:blipFill>
        <p:spPr>
          <a:xfrm>
            <a:off x="4852884" y="4503286"/>
            <a:ext cx="832840" cy="832840"/>
          </a:xfrm>
          <a:prstGeom prst="rect">
            <a:avLst/>
          </a:prstGeom>
        </p:spPr>
      </p:pic>
    </p:spTree>
    <p:extLst>
      <p:ext uri="{BB962C8B-B14F-4D97-AF65-F5344CB8AC3E}">
        <p14:creationId xmlns:p14="http://schemas.microsoft.com/office/powerpoint/2010/main" val="385258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A993-3B3D-0116-5FA7-843A343BA6FF}"/>
              </a:ext>
            </a:extLst>
          </p:cNvPr>
          <p:cNvSpPr>
            <a:spLocks noGrp="1"/>
          </p:cNvSpPr>
          <p:nvPr>
            <p:ph type="title"/>
          </p:nvPr>
        </p:nvSpPr>
        <p:spPr>
          <a:xfrm>
            <a:off x="714375" y="517214"/>
            <a:ext cx="7715251" cy="869089"/>
          </a:xfrm>
        </p:spPr>
        <p:txBody>
          <a:bodyPr>
            <a:normAutofit/>
          </a:bodyPr>
          <a:lstStyle/>
          <a:p>
            <a:r>
              <a:rPr lang="en-US" sz="3000" dirty="0">
                <a:latin typeface="Roboto"/>
                <a:ea typeface="Roboto"/>
                <a:cs typeface="Arial"/>
              </a:rPr>
              <a:t>2024 response rates</a:t>
            </a:r>
            <a:r>
              <a:rPr lang="en-US" dirty="0">
                <a:latin typeface="Roboto"/>
                <a:ea typeface="Roboto"/>
                <a:cs typeface="Arial"/>
              </a:rPr>
              <a:t> </a:t>
            </a:r>
            <a:r>
              <a:rPr lang="en-US" sz="2000" dirty="0">
                <a:latin typeface="Roboto"/>
                <a:ea typeface="Roboto"/>
                <a:cs typeface="Arial"/>
              </a:rPr>
              <a:t>&lt;insert org specific data&gt;</a:t>
            </a:r>
          </a:p>
        </p:txBody>
      </p:sp>
      <p:sp>
        <p:nvSpPr>
          <p:cNvPr id="4" name="Content Placeholder 3">
            <a:extLst>
              <a:ext uri="{FF2B5EF4-FFF2-40B4-BE49-F238E27FC236}">
                <a16:creationId xmlns:a16="http://schemas.microsoft.com/office/drawing/2014/main" id="{87E76534-268F-5E32-EEE7-971DD2BA47B3}"/>
              </a:ext>
            </a:extLst>
          </p:cNvPr>
          <p:cNvSpPr>
            <a:spLocks noGrp="1"/>
          </p:cNvSpPr>
          <p:nvPr>
            <p:ph idx="10"/>
          </p:nvPr>
        </p:nvSpPr>
        <p:spPr>
          <a:xfrm>
            <a:off x="714376" y="3845327"/>
            <a:ext cx="3600164" cy="1315344"/>
          </a:xfrm>
        </p:spPr>
        <p:txBody>
          <a:bodyPr>
            <a:normAutofit lnSpcReduction="10000"/>
          </a:bodyPr>
          <a:lstStyle/>
          <a:p>
            <a:pPr algn="ctr"/>
            <a:r>
              <a:rPr lang="en-US" b="1">
                <a:latin typeface="+mn-lt"/>
              </a:rPr>
              <a:t>Faculty and Staff main campus responses</a:t>
            </a:r>
          </a:p>
          <a:p>
            <a:pPr algn="ctr"/>
            <a:r>
              <a:rPr lang="en-US"/>
              <a:t>4,163 responding from 6,609 administered</a:t>
            </a:r>
          </a:p>
          <a:p>
            <a:pPr algn="ctr"/>
            <a:r>
              <a:rPr lang="en-US" i="1"/>
              <a:t>faculty and staff that work 50%+</a:t>
            </a:r>
          </a:p>
          <a:p>
            <a:pPr algn="ctr"/>
            <a:endParaRPr lang="en-US"/>
          </a:p>
        </p:txBody>
      </p:sp>
      <p:sp>
        <p:nvSpPr>
          <p:cNvPr id="6" name="Content Placeholder 5">
            <a:extLst>
              <a:ext uri="{FF2B5EF4-FFF2-40B4-BE49-F238E27FC236}">
                <a16:creationId xmlns:a16="http://schemas.microsoft.com/office/drawing/2014/main" id="{0DD56045-5298-A121-35EC-6F4E9AE1CD50}"/>
              </a:ext>
            </a:extLst>
          </p:cNvPr>
          <p:cNvSpPr>
            <a:spLocks noGrp="1"/>
          </p:cNvSpPr>
          <p:nvPr>
            <p:ph idx="16"/>
          </p:nvPr>
        </p:nvSpPr>
        <p:spPr>
          <a:xfrm>
            <a:off x="4769778" y="2046844"/>
            <a:ext cx="4141138" cy="459406"/>
          </a:xfrm>
        </p:spPr>
        <p:txBody>
          <a:bodyPr vert="horz" lIns="0" tIns="0" rIns="0" bIns="0" rtlCol="0" anchor="t">
            <a:normAutofit lnSpcReduction="10000"/>
          </a:bodyPr>
          <a:lstStyle/>
          <a:p>
            <a:pPr algn="ctr"/>
            <a:r>
              <a:rPr lang="en-US" b="1">
                <a:latin typeface="Roboto"/>
                <a:ea typeface="Roboto"/>
                <a:cs typeface="Arial"/>
              </a:rPr>
              <a:t>Faculty and staff responses by job classification</a:t>
            </a:r>
          </a:p>
        </p:txBody>
      </p:sp>
      <p:sp>
        <p:nvSpPr>
          <p:cNvPr id="3" name="TextBox 2">
            <a:extLst>
              <a:ext uri="{FF2B5EF4-FFF2-40B4-BE49-F238E27FC236}">
                <a16:creationId xmlns:a16="http://schemas.microsoft.com/office/drawing/2014/main" id="{E0505131-190B-44EE-80FF-FDF179D9A359}"/>
              </a:ext>
            </a:extLst>
          </p:cNvPr>
          <p:cNvSpPr txBox="1"/>
          <p:nvPr/>
        </p:nvSpPr>
        <p:spPr>
          <a:xfrm>
            <a:off x="5840859" y="2646105"/>
            <a:ext cx="2743199" cy="646331"/>
          </a:xfrm>
          <a:prstGeom prst="rect">
            <a:avLst/>
          </a:prstGeom>
          <a:noFill/>
        </p:spPr>
        <p:txBody>
          <a:bodyPr wrap="square" rtlCol="0">
            <a:spAutoFit/>
          </a:bodyPr>
          <a:lstStyle/>
          <a:p>
            <a:r>
              <a:rPr lang="en-US" sz="1350" b="1"/>
              <a:t>Faculty</a:t>
            </a:r>
          </a:p>
          <a:p>
            <a:r>
              <a:rPr lang="en-US" sz="1125"/>
              <a:t>879 responding from 1,612 administered</a:t>
            </a:r>
          </a:p>
        </p:txBody>
      </p:sp>
      <p:sp>
        <p:nvSpPr>
          <p:cNvPr id="14" name="TextBox 13">
            <a:extLst>
              <a:ext uri="{FF2B5EF4-FFF2-40B4-BE49-F238E27FC236}">
                <a16:creationId xmlns:a16="http://schemas.microsoft.com/office/drawing/2014/main" id="{A491C5C6-6075-4CFB-BA70-A6257F08EC8B}"/>
              </a:ext>
            </a:extLst>
          </p:cNvPr>
          <p:cNvSpPr txBox="1"/>
          <p:nvPr/>
        </p:nvSpPr>
        <p:spPr>
          <a:xfrm>
            <a:off x="5840859" y="3641404"/>
            <a:ext cx="2743199" cy="646331"/>
          </a:xfrm>
          <a:prstGeom prst="rect">
            <a:avLst/>
          </a:prstGeom>
          <a:noFill/>
        </p:spPr>
        <p:txBody>
          <a:bodyPr wrap="square" rtlCol="0">
            <a:spAutoFit/>
          </a:bodyPr>
          <a:lstStyle/>
          <a:p>
            <a:r>
              <a:rPr lang="en-US" sz="1350" b="1"/>
              <a:t>P&amp;S</a:t>
            </a:r>
          </a:p>
          <a:p>
            <a:r>
              <a:rPr lang="en-US" sz="1125"/>
              <a:t>2,781 responding from 3,843 administered</a:t>
            </a:r>
          </a:p>
        </p:txBody>
      </p:sp>
      <p:sp>
        <p:nvSpPr>
          <p:cNvPr id="15" name="TextBox 14">
            <a:extLst>
              <a:ext uri="{FF2B5EF4-FFF2-40B4-BE49-F238E27FC236}">
                <a16:creationId xmlns:a16="http://schemas.microsoft.com/office/drawing/2014/main" id="{A2C22A8F-EED2-42B2-B68B-AA7A85F32350}"/>
              </a:ext>
            </a:extLst>
          </p:cNvPr>
          <p:cNvSpPr txBox="1"/>
          <p:nvPr/>
        </p:nvSpPr>
        <p:spPr>
          <a:xfrm>
            <a:off x="5840859" y="4671126"/>
            <a:ext cx="2743199" cy="646331"/>
          </a:xfrm>
          <a:prstGeom prst="rect">
            <a:avLst/>
          </a:prstGeom>
          <a:noFill/>
        </p:spPr>
        <p:txBody>
          <a:bodyPr wrap="square" rtlCol="0">
            <a:spAutoFit/>
          </a:bodyPr>
          <a:lstStyle/>
          <a:p>
            <a:r>
              <a:rPr lang="en-US" sz="1350" b="1"/>
              <a:t>Merit</a:t>
            </a:r>
          </a:p>
          <a:p>
            <a:r>
              <a:rPr lang="en-US" sz="1125"/>
              <a:t>503 responding from 1,154 administered</a:t>
            </a:r>
          </a:p>
        </p:txBody>
      </p:sp>
      <p:pic>
        <p:nvPicPr>
          <p:cNvPr id="5" name="Picture 4" descr="63%">
            <a:extLst>
              <a:ext uri="{FF2B5EF4-FFF2-40B4-BE49-F238E27FC236}">
                <a16:creationId xmlns:a16="http://schemas.microsoft.com/office/drawing/2014/main" id="{C1D7BD01-45B1-57EE-6098-06AF08F07FF6}"/>
              </a:ext>
            </a:extLst>
          </p:cNvPr>
          <p:cNvPicPr>
            <a:picLocks noChangeAspect="1"/>
          </p:cNvPicPr>
          <p:nvPr/>
        </p:nvPicPr>
        <p:blipFill>
          <a:blip r:embed="rId3"/>
          <a:stretch>
            <a:fillRect/>
          </a:stretch>
        </p:blipFill>
        <p:spPr>
          <a:xfrm>
            <a:off x="1798201" y="2041837"/>
            <a:ext cx="1324656" cy="1324656"/>
          </a:xfrm>
          <a:prstGeom prst="rect">
            <a:avLst/>
          </a:prstGeom>
        </p:spPr>
      </p:pic>
      <p:pic>
        <p:nvPicPr>
          <p:cNvPr id="7" name="Picture 6" descr="55%">
            <a:extLst>
              <a:ext uri="{FF2B5EF4-FFF2-40B4-BE49-F238E27FC236}">
                <a16:creationId xmlns:a16="http://schemas.microsoft.com/office/drawing/2014/main" id="{C72962E9-38DB-8D5B-9D4E-924ED8188C25}"/>
              </a:ext>
            </a:extLst>
          </p:cNvPr>
          <p:cNvPicPr>
            <a:picLocks noChangeAspect="1"/>
          </p:cNvPicPr>
          <p:nvPr/>
        </p:nvPicPr>
        <p:blipFill>
          <a:blip r:embed="rId4"/>
          <a:stretch>
            <a:fillRect/>
          </a:stretch>
        </p:blipFill>
        <p:spPr>
          <a:xfrm>
            <a:off x="4835631" y="2469667"/>
            <a:ext cx="841466" cy="841466"/>
          </a:xfrm>
          <a:prstGeom prst="rect">
            <a:avLst/>
          </a:prstGeom>
        </p:spPr>
      </p:pic>
      <p:pic>
        <p:nvPicPr>
          <p:cNvPr id="8" name="Picture 7" descr="72%">
            <a:extLst>
              <a:ext uri="{FF2B5EF4-FFF2-40B4-BE49-F238E27FC236}">
                <a16:creationId xmlns:a16="http://schemas.microsoft.com/office/drawing/2014/main" id="{73317780-FBD0-81CE-C851-7FE6CA1C33EC}"/>
              </a:ext>
            </a:extLst>
          </p:cNvPr>
          <p:cNvPicPr>
            <a:picLocks noChangeAspect="1"/>
          </p:cNvPicPr>
          <p:nvPr/>
        </p:nvPicPr>
        <p:blipFill>
          <a:blip r:embed="rId5"/>
          <a:stretch>
            <a:fillRect/>
          </a:stretch>
        </p:blipFill>
        <p:spPr>
          <a:xfrm>
            <a:off x="4852884" y="3489903"/>
            <a:ext cx="832840" cy="832840"/>
          </a:xfrm>
          <a:prstGeom prst="rect">
            <a:avLst/>
          </a:prstGeom>
        </p:spPr>
      </p:pic>
      <p:pic>
        <p:nvPicPr>
          <p:cNvPr id="9" name="Picture 8" descr="44%">
            <a:extLst>
              <a:ext uri="{FF2B5EF4-FFF2-40B4-BE49-F238E27FC236}">
                <a16:creationId xmlns:a16="http://schemas.microsoft.com/office/drawing/2014/main" id="{35328374-2B50-620F-ED53-292B91898658}"/>
              </a:ext>
            </a:extLst>
          </p:cNvPr>
          <p:cNvPicPr>
            <a:picLocks noChangeAspect="1"/>
          </p:cNvPicPr>
          <p:nvPr/>
        </p:nvPicPr>
        <p:blipFill>
          <a:blip r:embed="rId6"/>
          <a:stretch>
            <a:fillRect/>
          </a:stretch>
        </p:blipFill>
        <p:spPr>
          <a:xfrm>
            <a:off x="4852884" y="4503286"/>
            <a:ext cx="832840" cy="832840"/>
          </a:xfrm>
          <a:prstGeom prst="rect">
            <a:avLst/>
          </a:prstGeom>
        </p:spPr>
      </p:pic>
    </p:spTree>
    <p:extLst>
      <p:ext uri="{BB962C8B-B14F-4D97-AF65-F5344CB8AC3E}">
        <p14:creationId xmlns:p14="http://schemas.microsoft.com/office/powerpoint/2010/main" val="3561463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DD2C-3B63-6163-47AF-D05475112C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F1F4BF-0D55-D062-6851-E1939C2C02AD}"/>
              </a:ext>
            </a:extLst>
          </p:cNvPr>
          <p:cNvSpPr>
            <a:spLocks noGrp="1"/>
          </p:cNvSpPr>
          <p:nvPr>
            <p:ph type="ctrTitle"/>
          </p:nvPr>
        </p:nvSpPr>
        <p:spPr/>
        <p:txBody>
          <a:bodyPr>
            <a:normAutofit/>
          </a:bodyPr>
          <a:lstStyle/>
          <a:p>
            <a:r>
              <a:rPr lang="en-US"/>
              <a:t>Summary of Findings</a:t>
            </a:r>
          </a:p>
        </p:txBody>
      </p:sp>
      <p:sp>
        <p:nvSpPr>
          <p:cNvPr id="4" name="Footer Placeholder 3">
            <a:extLst>
              <a:ext uri="{FF2B5EF4-FFF2-40B4-BE49-F238E27FC236}">
                <a16:creationId xmlns:a16="http://schemas.microsoft.com/office/drawing/2014/main" id="{4B783824-0681-4D14-ABC2-EDAD4E0EC125}"/>
              </a:ext>
            </a:extLst>
          </p:cNvPr>
          <p:cNvSpPr>
            <a:spLocks noGrp="1"/>
          </p:cNvSpPr>
          <p:nvPr>
            <p:ph type="ftr" sz="quarter" idx="4294967295"/>
          </p:nvPr>
        </p:nvSpPr>
        <p:spPr>
          <a:xfrm>
            <a:off x="2630488" y="6440488"/>
            <a:ext cx="6513512" cy="365125"/>
          </a:xfrm>
          <a:prstGeom prst="rect">
            <a:avLst/>
          </a:prstGeom>
        </p:spPr>
        <p:txBody>
          <a:bodyPr/>
          <a:lstStyle/>
          <a:p>
            <a:r>
              <a:rPr lang="en-US"/>
              <a:t>View &gt;&gt; Header and Footer &gt;&gt; Add Unit Name</a:t>
            </a:r>
            <a:endParaRPr lang="en-US" b="0"/>
          </a:p>
        </p:txBody>
      </p:sp>
    </p:spTree>
    <p:extLst>
      <p:ext uri="{BB962C8B-B14F-4D97-AF65-F5344CB8AC3E}">
        <p14:creationId xmlns:p14="http://schemas.microsoft.com/office/powerpoint/2010/main" val="133720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715172" y="643968"/>
            <a:ext cx="7715251" cy="651817"/>
          </a:xfrm>
        </p:spPr>
        <p:txBody>
          <a:bodyPr>
            <a:normAutofit/>
          </a:bodyPr>
          <a:lstStyle/>
          <a:p>
            <a:r>
              <a:rPr lang="en-US" sz="3000" dirty="0">
                <a:latin typeface="Roboto"/>
                <a:ea typeface="Roboto"/>
                <a:cs typeface="Arial"/>
              </a:rPr>
              <a:t>Strengths – All UI</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lstStyle/>
          <a:p>
            <a:pPr algn="ctr"/>
            <a:r>
              <a:rPr lang="en-US"/>
              <a:t>I know my work expectations</a:t>
            </a:r>
          </a:p>
        </p:txBody>
      </p:sp>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3503021" y="4005911"/>
            <a:ext cx="2230029" cy="866345"/>
          </a:xfrm>
        </p:spPr>
        <p:txBody>
          <a:bodyPr>
            <a:normAutofit/>
          </a:bodyPr>
          <a:lstStyle/>
          <a:p>
            <a:pPr algn="ctr"/>
            <a:r>
              <a:rPr lang="en-US"/>
              <a:t>My supervisor treats me with respect</a:t>
            </a:r>
          </a:p>
        </p:txBody>
      </p:sp>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6154743" y="3981057"/>
            <a:ext cx="2375055" cy="565952"/>
          </a:xfrm>
        </p:spPr>
        <p:txBody>
          <a:bodyPr/>
          <a:lstStyle/>
          <a:p>
            <a:pPr algn="ctr"/>
            <a:r>
              <a:rPr lang="en-US"/>
              <a:t>My unit focuses on excellent service</a:t>
            </a:r>
          </a:p>
          <a:p>
            <a:pPr algn="ctr"/>
            <a:endParaRPr lang="en-US"/>
          </a:p>
        </p:txBody>
      </p:sp>
      <p:pic>
        <p:nvPicPr>
          <p:cNvPr id="21" name="Picture 20" descr="94%">
            <a:extLst>
              <a:ext uri="{FF2B5EF4-FFF2-40B4-BE49-F238E27FC236}">
                <a16:creationId xmlns:a16="http://schemas.microsoft.com/office/drawing/2014/main" id="{A0E68EAD-E487-4994-9914-ACC51F0FEA3F}"/>
              </a:ext>
            </a:extLst>
          </p:cNvPr>
          <p:cNvPicPr>
            <a:picLocks noChangeAspect="1"/>
          </p:cNvPicPr>
          <p:nvPr/>
        </p:nvPicPr>
        <p:blipFill>
          <a:blip r:embed="rId3"/>
          <a:stretch>
            <a:fillRect/>
          </a:stretch>
        </p:blipFill>
        <p:spPr>
          <a:xfrm>
            <a:off x="3695929" y="2157514"/>
            <a:ext cx="1752142" cy="1752142"/>
          </a:xfrm>
          <a:prstGeom prst="rect">
            <a:avLst/>
          </a:prstGeom>
        </p:spPr>
      </p:pic>
      <p:sp>
        <p:nvSpPr>
          <p:cNvPr id="23" name="TextBox 22">
            <a:extLst>
              <a:ext uri="{FF2B5EF4-FFF2-40B4-BE49-F238E27FC236}">
                <a16:creationId xmlns:a16="http://schemas.microsoft.com/office/drawing/2014/main" id="{723124DE-45D6-4620-8AD2-DC5896E6135E}"/>
              </a:ext>
            </a:extLst>
          </p:cNvPr>
          <p:cNvSpPr txBox="1"/>
          <p:nvPr/>
        </p:nvSpPr>
        <p:spPr>
          <a:xfrm>
            <a:off x="2253680" y="5976368"/>
            <a:ext cx="5417049" cy="300082"/>
          </a:xfrm>
          <a:prstGeom prst="rect">
            <a:avLst/>
          </a:prstGeom>
          <a:noFill/>
        </p:spPr>
        <p:txBody>
          <a:bodyPr wrap="square" rtlCol="0">
            <a:spAutoFit/>
          </a:bodyPr>
          <a:lstStyle/>
          <a:p>
            <a:r>
              <a:rPr lang="en-US" sz="1350"/>
              <a:t>% of respondents who agreed (slightly agree, agree, strongly agree)</a:t>
            </a:r>
          </a:p>
        </p:txBody>
      </p:sp>
      <p:pic>
        <p:nvPicPr>
          <p:cNvPr id="3" name="Picture 2" descr="96%">
            <a:extLst>
              <a:ext uri="{FF2B5EF4-FFF2-40B4-BE49-F238E27FC236}">
                <a16:creationId xmlns:a16="http://schemas.microsoft.com/office/drawing/2014/main" id="{75D90883-D2A5-FF38-C3A0-52846FB7FD6E}"/>
              </a:ext>
            </a:extLst>
          </p:cNvPr>
          <p:cNvPicPr>
            <a:picLocks noChangeAspect="1"/>
          </p:cNvPicPr>
          <p:nvPr/>
        </p:nvPicPr>
        <p:blipFill>
          <a:blip r:embed="rId4"/>
          <a:stretch>
            <a:fillRect/>
          </a:stretch>
        </p:blipFill>
        <p:spPr>
          <a:xfrm>
            <a:off x="766327" y="2157514"/>
            <a:ext cx="1752142" cy="1752142"/>
          </a:xfrm>
          <a:prstGeom prst="rect">
            <a:avLst/>
          </a:prstGeom>
        </p:spPr>
      </p:pic>
      <p:pic>
        <p:nvPicPr>
          <p:cNvPr id="5" name="Picture 4" descr="94%">
            <a:extLst>
              <a:ext uri="{FF2B5EF4-FFF2-40B4-BE49-F238E27FC236}">
                <a16:creationId xmlns:a16="http://schemas.microsoft.com/office/drawing/2014/main" id="{28FEA342-3A7D-213B-DE3C-AA1A30A8B450}"/>
              </a:ext>
            </a:extLst>
          </p:cNvPr>
          <p:cNvPicPr>
            <a:picLocks noChangeAspect="1"/>
          </p:cNvPicPr>
          <p:nvPr/>
        </p:nvPicPr>
        <p:blipFill>
          <a:blip r:embed="rId3"/>
          <a:stretch>
            <a:fillRect/>
          </a:stretch>
        </p:blipFill>
        <p:spPr>
          <a:xfrm>
            <a:off x="6453676" y="2193718"/>
            <a:ext cx="1752142" cy="1752142"/>
          </a:xfrm>
          <a:prstGeom prst="rect">
            <a:avLst/>
          </a:prstGeom>
        </p:spPr>
      </p:pic>
    </p:spTree>
    <p:extLst>
      <p:ext uri="{BB962C8B-B14F-4D97-AF65-F5344CB8AC3E}">
        <p14:creationId xmlns:p14="http://schemas.microsoft.com/office/powerpoint/2010/main" val="20261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709851" y="634205"/>
            <a:ext cx="7715251" cy="651817"/>
          </a:xfrm>
        </p:spPr>
        <p:txBody>
          <a:bodyPr>
            <a:normAutofit/>
          </a:bodyPr>
          <a:lstStyle/>
          <a:p>
            <a:r>
              <a:rPr lang="en-US" sz="3000" dirty="0">
                <a:latin typeface="Roboto"/>
                <a:ea typeface="Roboto"/>
                <a:cs typeface="Arial"/>
              </a:rPr>
              <a:t>Opportunities – All UI</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lstStyle/>
          <a:p>
            <a:pPr algn="ctr"/>
            <a:r>
              <a:rPr lang="en-US"/>
              <a:t>I feel valued as an individual at the UI</a:t>
            </a:r>
          </a:p>
        </p:txBody>
      </p:sp>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3503021" y="4005911"/>
            <a:ext cx="2230029" cy="866345"/>
          </a:xfrm>
        </p:spPr>
        <p:txBody>
          <a:bodyPr>
            <a:normAutofit/>
          </a:bodyPr>
          <a:lstStyle/>
          <a:p>
            <a:pPr algn="ctr"/>
            <a:r>
              <a:rPr lang="en-US"/>
              <a:t>My unit distributes workloads fairly</a:t>
            </a:r>
          </a:p>
          <a:p>
            <a:pPr algn="ctr"/>
            <a:endParaRPr lang="en-US"/>
          </a:p>
        </p:txBody>
      </p:sp>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6154743" y="3981057"/>
            <a:ext cx="2375055" cy="754572"/>
          </a:xfrm>
        </p:spPr>
        <p:txBody>
          <a:bodyPr>
            <a:normAutofit fontScale="92500" lnSpcReduction="10000"/>
          </a:bodyPr>
          <a:lstStyle/>
          <a:p>
            <a:pPr algn="ctr"/>
            <a:r>
              <a:rPr lang="en-US"/>
              <a:t>UI recognizes accomplishments of faculty/staff</a:t>
            </a:r>
          </a:p>
          <a:p>
            <a:pPr algn="ctr"/>
            <a:endParaRPr lang="en-US"/>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pic>
        <p:nvPicPr>
          <p:cNvPr id="3" name="Picture 2" descr="77%">
            <a:extLst>
              <a:ext uri="{FF2B5EF4-FFF2-40B4-BE49-F238E27FC236}">
                <a16:creationId xmlns:a16="http://schemas.microsoft.com/office/drawing/2014/main" id="{0219F990-319A-615B-AA3E-02828C32ED93}"/>
              </a:ext>
            </a:extLst>
          </p:cNvPr>
          <p:cNvPicPr>
            <a:picLocks noChangeAspect="1"/>
          </p:cNvPicPr>
          <p:nvPr/>
        </p:nvPicPr>
        <p:blipFill>
          <a:blip r:embed="rId3"/>
          <a:stretch>
            <a:fillRect/>
          </a:stretch>
        </p:blipFill>
        <p:spPr>
          <a:xfrm>
            <a:off x="748956" y="2216261"/>
            <a:ext cx="1650835" cy="1650835"/>
          </a:xfrm>
          <a:prstGeom prst="rect">
            <a:avLst/>
          </a:prstGeom>
        </p:spPr>
      </p:pic>
      <p:pic>
        <p:nvPicPr>
          <p:cNvPr id="5" name="Picture 4" descr="75%">
            <a:extLst>
              <a:ext uri="{FF2B5EF4-FFF2-40B4-BE49-F238E27FC236}">
                <a16:creationId xmlns:a16="http://schemas.microsoft.com/office/drawing/2014/main" id="{5DA437D3-AC17-BE1F-AC2A-489EF9DC46CA}"/>
              </a:ext>
            </a:extLst>
          </p:cNvPr>
          <p:cNvPicPr>
            <a:picLocks noChangeAspect="1"/>
          </p:cNvPicPr>
          <p:nvPr/>
        </p:nvPicPr>
        <p:blipFill>
          <a:blip r:embed="rId4"/>
          <a:stretch>
            <a:fillRect/>
          </a:stretch>
        </p:blipFill>
        <p:spPr>
          <a:xfrm>
            <a:off x="3646410" y="2216261"/>
            <a:ext cx="1650834" cy="1650834"/>
          </a:xfrm>
          <a:prstGeom prst="rect">
            <a:avLst/>
          </a:prstGeom>
        </p:spPr>
      </p:pic>
      <p:pic>
        <p:nvPicPr>
          <p:cNvPr id="7" name="Picture 6" descr="72%">
            <a:extLst>
              <a:ext uri="{FF2B5EF4-FFF2-40B4-BE49-F238E27FC236}">
                <a16:creationId xmlns:a16="http://schemas.microsoft.com/office/drawing/2014/main" id="{14A9341E-DCAF-2BD0-C49E-CC28DA04EA57}"/>
              </a:ext>
            </a:extLst>
          </p:cNvPr>
          <p:cNvPicPr>
            <a:picLocks noChangeAspect="1"/>
          </p:cNvPicPr>
          <p:nvPr/>
        </p:nvPicPr>
        <p:blipFill>
          <a:blip r:embed="rId5"/>
          <a:stretch>
            <a:fillRect/>
          </a:stretch>
        </p:blipFill>
        <p:spPr>
          <a:xfrm>
            <a:off x="6678619" y="2216261"/>
            <a:ext cx="1650834" cy="1650834"/>
          </a:xfrm>
          <a:prstGeom prst="rect">
            <a:avLst/>
          </a:prstGeom>
        </p:spPr>
      </p:pic>
    </p:spTree>
    <p:extLst>
      <p:ext uri="{BB962C8B-B14F-4D97-AF65-F5344CB8AC3E}">
        <p14:creationId xmlns:p14="http://schemas.microsoft.com/office/powerpoint/2010/main" val="2946742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690721" y="854197"/>
            <a:ext cx="7715251" cy="651817"/>
          </a:xfrm>
        </p:spPr>
        <p:txBody>
          <a:bodyPr/>
          <a:lstStyle/>
          <a:p>
            <a:r>
              <a:rPr lang="en-US" sz="3000" dirty="0">
                <a:latin typeface="Roboto"/>
                <a:ea typeface="Roboto"/>
                <a:cs typeface="Arial"/>
              </a:rPr>
              <a:t>Strengths</a:t>
            </a:r>
            <a:r>
              <a:rPr lang="en-US" sz="2000" dirty="0">
                <a:latin typeface="Roboto"/>
                <a:ea typeface="Roboto"/>
                <a:cs typeface="Arial"/>
              </a:rPr>
              <a:t> &lt;insert org specific data&gt;</a:t>
            </a:r>
            <a:endParaRPr lang="en-US" sz="2000" b="0" dirty="0">
              <a:latin typeface="Roboto"/>
              <a:ea typeface="Roboto"/>
              <a:cs typeface="Arial"/>
            </a:endParaRPr>
          </a:p>
          <a:p>
            <a:endParaRPr lang="en-US"/>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a:t>insert org specific strength #1</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a:t>Insert % from slide 10 or 11</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a:t>Insert % from slide 10 or 11</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a:t>Insert % from slide 10 or 11</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strength #2</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strength #3</a:t>
            </a:r>
          </a:p>
        </p:txBody>
      </p:sp>
    </p:spTree>
    <p:extLst>
      <p:ext uri="{BB962C8B-B14F-4D97-AF65-F5344CB8AC3E}">
        <p14:creationId xmlns:p14="http://schemas.microsoft.com/office/powerpoint/2010/main" val="1433872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84ee6f-5790-4094-a083-adebff2d3da7" xsi:nil="true"/>
    <lcf76f155ced4ddcb4097134ff3c332f xmlns="626837db-7c73-4127-a58a-355a3f8ec4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452A8103449E45994BFB5B1AADD7C6" ma:contentTypeVersion="13" ma:contentTypeDescription="Create a new document." ma:contentTypeScope="" ma:versionID="19be5ef27b028089d8cc4300fccc21f1">
  <xsd:schema xmlns:xsd="http://www.w3.org/2001/XMLSchema" xmlns:xs="http://www.w3.org/2001/XMLSchema" xmlns:p="http://schemas.microsoft.com/office/2006/metadata/properties" xmlns:ns2="626837db-7c73-4127-a58a-355a3f8ec46e" xmlns:ns3="e584ee6f-5790-4094-a083-adebff2d3da7" targetNamespace="http://schemas.microsoft.com/office/2006/metadata/properties" ma:root="true" ma:fieldsID="fd631a918bf00c13cc4c0f409165c713" ns2:_="" ns3:_="">
    <xsd:import namespace="626837db-7c73-4127-a58a-355a3f8ec46e"/>
    <xsd:import namespace="e584ee6f-5790-4094-a083-adebff2d3d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837db-7c73-4127-a58a-355a3f8ec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84ee6f-5790-4094-a083-adebff2d3d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e0fa06-e58e-43ca-a46f-75642a6fbdf5}" ma:internalName="TaxCatchAll" ma:showField="CatchAllData" ma:web="e584ee6f-5790-4094-a083-adebff2d3d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FFD54-27B0-415C-8654-D843242BD071}">
  <ds:schemaRefs>
    <ds:schemaRef ds:uri="626837db-7c73-4127-a58a-355a3f8ec46e"/>
    <ds:schemaRef ds:uri="e584ee6f-5790-4094-a083-adebff2d3d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26D1D05-3CE7-4706-BBAE-72811BB4561F}">
  <ds:schemaRefs>
    <ds:schemaRef ds:uri="626837db-7c73-4127-a58a-355a3f8ec46e"/>
    <ds:schemaRef ds:uri="e584ee6f-5790-4094-a083-adebff2d3d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4B8143-C3D6-460D-830C-A8DBEE855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1221</Words>
  <Application>Microsoft Office PowerPoint</Application>
  <PresentationFormat>On-screen Show (4:3)</PresentationFormat>
  <Paragraphs>205</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LMRoman10</vt:lpstr>
      <vt:lpstr>Roboto</vt:lpstr>
      <vt:lpstr>Roboto Black</vt:lpstr>
      <vt:lpstr>Segoe UI</vt:lpstr>
      <vt:lpstr>Office Theme</vt:lpstr>
      <vt:lpstr>2024 Working at Iowa &lt;insert org&gt;  Results</vt:lpstr>
      <vt:lpstr>Working at Iowa survey</vt:lpstr>
      <vt:lpstr>Participation, Acknowledgement,  &amp; Response Rates </vt:lpstr>
      <vt:lpstr>2024 response rates</vt:lpstr>
      <vt:lpstr>2024 response rates &lt;insert org specific data&gt;</vt:lpstr>
      <vt:lpstr>Summary of Findings</vt:lpstr>
      <vt:lpstr>Strengths – All UI</vt:lpstr>
      <vt:lpstr>Opportunities – All UI</vt:lpstr>
      <vt:lpstr>Strengths &lt;insert org specific data&gt; </vt:lpstr>
      <vt:lpstr>Opportunities &lt;insert org specific data&gt;</vt:lpstr>
      <vt:lpstr>Survey shifts from 2022 &lt;insert org specific data&gt; </vt:lpstr>
      <vt:lpstr>Survey shifts from 2022 Icons </vt:lpstr>
      <vt:lpstr>2024 results by theme: Goal Clarity &lt;insert org specific data&gt; </vt:lpstr>
      <vt:lpstr>2024 results by theme: Institutional Satisfaction &lt;insert org specific data&gt;</vt:lpstr>
      <vt:lpstr>2024 Results by theme: Workplace Culture &lt;insert org specific data&gt; </vt:lpstr>
      <vt:lpstr>2024 results by theme: Supervisor-Employee Relationship &lt;insert org specific data&gt;</vt:lpstr>
      <vt:lpstr>2022 Focus Areas &lt;insert survey scores for areas of focus&gt;</vt:lpstr>
      <vt:lpstr>Standard Percentages</vt:lpstr>
      <vt:lpstr>Standard Percentages (cont.)</vt:lpstr>
      <vt:lpstr>Engagement: 3 types of behaviors</vt:lpstr>
      <vt:lpstr>Engagement score result</vt:lpstr>
      <vt:lpstr>Sample - org strengths/opportunities compared to UI</vt:lpstr>
      <vt:lpstr>Action Planning </vt:lpstr>
      <vt:lpstr>Next steps &amp; action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Ireland, Elizabeth</cp:lastModifiedBy>
  <cp:revision>107</cp:revision>
  <dcterms:created xsi:type="dcterms:W3CDTF">2020-01-21T18:13:39Z</dcterms:created>
  <dcterms:modified xsi:type="dcterms:W3CDTF">2025-04-22T22:02:41Z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0x01010098452A8103449E45994BFB5B1AADD7C6</vt:lpwstr>
  </property>
  <property fmtid="{D5CDD505-2E9C-101B-9397-08002B2CF9AE}" pid="3" name="MediaServiceImageTags">
    <vt:lpwstr/>
  </property>
</Properties>
</file>