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</p:sldIdLst>
  <p:sldSz cx="18288000" cy="10287000"/>
  <p:notesSz cx="6858000" cy="9144000"/>
  <p:embeddedFontLst>
    <p:embeddedFont>
      <p:font typeface="Antonio Bold" charset="1" panose="02000803000000000000"/>
      <p:regular r:id="rId7"/>
    </p:embeddedFont>
    <p:embeddedFont>
      <p:font typeface="Roboto Italics" charset="1" panose="02000000000000000000"/>
      <p:regular r:id="rId8"/>
    </p:embeddedFont>
    <p:embeddedFont>
      <p:font typeface="Roboto Bold" charset="1" panose="02000000000000000000"/>
      <p:regular r:id="rId9"/>
    </p:embeddedFont>
    <p:embeddedFont>
      <p:font typeface="Roboto Condensed" charset="1" panose="02000000000000000000"/>
      <p:regular r:id="rId10"/>
    </p:embeddedFont>
    <p:embeddedFont>
      <p:font typeface="Roboto Condensed Bold" charset="1" panose="02000000000000000000"/>
      <p:regular r:id="rId11"/>
    </p:embeddedFont>
    <p:embeddedFont>
      <p:font typeface="Roboto Condensed Bold Italics" charset="1" panose="02000000000000000000"/>
      <p:regular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Relationship Id="rId6" Target="../media/image5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8202119" cy="10287000"/>
          </a:xfrm>
          <a:custGeom>
            <a:avLst/>
            <a:gdLst/>
            <a:ahLst/>
            <a:cxnLst/>
            <a:rect r="r" b="b" t="t" l="l"/>
            <a:pathLst>
              <a:path h="10287000" w="8202119">
                <a:moveTo>
                  <a:pt x="0" y="0"/>
                </a:moveTo>
                <a:lnTo>
                  <a:pt x="8202119" y="0"/>
                </a:lnTo>
                <a:lnTo>
                  <a:pt x="8202119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8808" t="0" r="-54888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05792" y="0"/>
            <a:ext cx="3065894" cy="1724565"/>
          </a:xfrm>
          <a:custGeom>
            <a:avLst/>
            <a:gdLst/>
            <a:ahLst/>
            <a:cxnLst/>
            <a:rect r="r" b="b" t="t" l="l"/>
            <a:pathLst>
              <a:path h="1724565" w="3065894">
                <a:moveTo>
                  <a:pt x="0" y="0"/>
                </a:moveTo>
                <a:lnTo>
                  <a:pt x="3065894" y="0"/>
                </a:lnTo>
                <a:lnTo>
                  <a:pt x="3065894" y="1724565"/>
                </a:lnTo>
                <a:lnTo>
                  <a:pt x="0" y="172456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01708" y="2246267"/>
            <a:ext cx="7598703" cy="6690163"/>
          </a:xfrm>
          <a:custGeom>
            <a:avLst/>
            <a:gdLst/>
            <a:ahLst/>
            <a:cxnLst/>
            <a:rect r="r" b="b" t="t" l="l"/>
            <a:pathLst>
              <a:path h="6690163" w="7598703">
                <a:moveTo>
                  <a:pt x="0" y="0"/>
                </a:moveTo>
                <a:lnTo>
                  <a:pt x="7598703" y="0"/>
                </a:lnTo>
                <a:lnTo>
                  <a:pt x="7598703" y="6690162"/>
                </a:lnTo>
                <a:lnTo>
                  <a:pt x="0" y="669016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3222" t="-21109" r="-11804" b="-18056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8202119" y="0"/>
            <a:ext cx="10085881" cy="10287000"/>
            <a:chOff x="0" y="0"/>
            <a:chExt cx="3515775" cy="358588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515775" cy="3585882"/>
            </a:xfrm>
            <a:custGeom>
              <a:avLst/>
              <a:gdLst/>
              <a:ahLst/>
              <a:cxnLst/>
              <a:rect r="r" b="b" t="t" l="l"/>
              <a:pathLst>
                <a:path h="3585882" w="3515775">
                  <a:moveTo>
                    <a:pt x="0" y="0"/>
                  </a:moveTo>
                  <a:lnTo>
                    <a:pt x="3515775" y="0"/>
                  </a:lnTo>
                  <a:lnTo>
                    <a:pt x="3515775" y="3585882"/>
                  </a:lnTo>
                  <a:lnTo>
                    <a:pt x="0" y="3585882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28575"/>
              <a:ext cx="3515775" cy="361445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691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9004266" y="4902419"/>
            <a:ext cx="1506496" cy="77710"/>
            <a:chOff x="0" y="0"/>
            <a:chExt cx="525140" cy="2708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525140" cy="27088"/>
            </a:xfrm>
            <a:custGeom>
              <a:avLst/>
              <a:gdLst/>
              <a:ahLst/>
              <a:cxnLst/>
              <a:rect r="r" b="b" t="t" l="l"/>
              <a:pathLst>
                <a:path h="27088" w="525140">
                  <a:moveTo>
                    <a:pt x="0" y="0"/>
                  </a:moveTo>
                  <a:lnTo>
                    <a:pt x="525140" y="0"/>
                  </a:lnTo>
                  <a:lnTo>
                    <a:pt x="525140" y="27088"/>
                  </a:lnTo>
                  <a:lnTo>
                    <a:pt x="0" y="27088"/>
                  </a:lnTo>
                  <a:close/>
                </a:path>
              </a:pathLst>
            </a:custGeom>
            <a:solidFill>
              <a:srgbClr val="FFCD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28575"/>
              <a:ext cx="525140" cy="5566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691"/>
                </a:lnSpc>
              </a:pPr>
            </a:p>
          </p:txBody>
        </p:sp>
      </p:grpSp>
      <p:pic>
        <p:nvPicPr>
          <p:cNvPr name="Picture 11" id="11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 rot="0">
            <a:off x="15570956" y="6772779"/>
            <a:ext cx="1841830" cy="1841830"/>
          </a:xfrm>
          <a:prstGeom prst="rect">
            <a:avLst/>
          </a:prstGeom>
        </p:spPr>
      </p:pic>
      <p:sp>
        <p:nvSpPr>
          <p:cNvPr name="TextBox 12" id="12"/>
          <p:cNvSpPr txBox="true"/>
          <p:nvPr/>
        </p:nvSpPr>
        <p:spPr>
          <a:xfrm rot="0">
            <a:off x="9004266" y="890858"/>
            <a:ext cx="8481587" cy="36754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779"/>
              </a:lnSpc>
            </a:pPr>
            <a:r>
              <a:rPr lang="en-US" b="true" sz="9799">
                <a:solidFill>
                  <a:srgbClr val="FFCD00"/>
                </a:solidFill>
                <a:latin typeface="Antonio Bold"/>
                <a:ea typeface="Antonio Bold"/>
                <a:cs typeface="Antonio Bold"/>
                <a:sym typeface="Antonio Bold"/>
              </a:rPr>
              <a:t>UI HEALTH AND WELL-BEING FAIR</a:t>
            </a:r>
          </a:p>
          <a:p>
            <a:pPr algn="l">
              <a:lnSpc>
                <a:spcPts val="3850"/>
              </a:lnSpc>
            </a:pPr>
            <a:r>
              <a:rPr lang="en-US" sz="3500" i="true">
                <a:solidFill>
                  <a:srgbClr val="FFFFFF"/>
                </a:solidFill>
                <a:latin typeface="Roboto Italics"/>
                <a:ea typeface="Roboto Italics"/>
                <a:cs typeface="Roboto Italics"/>
                <a:sym typeface="Roboto Italics"/>
              </a:rPr>
              <a:t>Celebrating Campus Well-Being, One Healthy Habit at a Time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9004266" y="5316279"/>
            <a:ext cx="8481587" cy="7429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99"/>
              </a:lnSpc>
            </a:pPr>
            <a:r>
              <a:rPr lang="en-US" sz="2499" b="true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rPr>
              <a:t>All University of Iowa employees are invited to attend and learn more about campus resources to support well-being. 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9004266" y="6399133"/>
            <a:ext cx="6378231" cy="2085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355"/>
              </a:lnSpc>
            </a:pPr>
            <a:r>
              <a:rPr lang="en-US" b="true" sz="5296" spc="-84">
                <a:solidFill>
                  <a:srgbClr val="FFCD00"/>
                </a:solidFill>
                <a:latin typeface="Roboto Bold"/>
                <a:ea typeface="Roboto Bold"/>
                <a:cs typeface="Roboto Bold"/>
                <a:sym typeface="Roboto Bold"/>
              </a:rPr>
              <a:t>October 15, 2025</a:t>
            </a:r>
          </a:p>
          <a:p>
            <a:pPr algn="l">
              <a:lnSpc>
                <a:spcPts val="5050"/>
              </a:lnSpc>
            </a:pPr>
            <a:r>
              <a:rPr lang="en-US" b="true" sz="4208" spc="-67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rPr>
              <a:t>7:30 a.m. — 2:00 p.m.</a:t>
            </a:r>
          </a:p>
          <a:p>
            <a:pPr algn="l">
              <a:lnSpc>
                <a:spcPts val="5050"/>
              </a:lnSpc>
            </a:pPr>
            <a:r>
              <a:rPr lang="en-US" b="true" sz="4208" spc="-67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rPr>
              <a:t>UI Field House Main Deck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5724442" y="6432594"/>
            <a:ext cx="1519470" cy="3234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28"/>
              </a:lnSpc>
              <a:spcBef>
                <a:spcPct val="0"/>
              </a:spcBef>
            </a:pPr>
            <a:r>
              <a:rPr lang="en-US" b="true" sz="1864">
                <a:solidFill>
                  <a:srgbClr val="FFFFFF"/>
                </a:solidFill>
                <a:latin typeface="Roboto Bold"/>
                <a:ea typeface="Roboto Bold"/>
                <a:cs typeface="Roboto Bold"/>
                <a:sym typeface="Roboto Bold"/>
              </a:rPr>
              <a:t>LEARN MORE: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3092167" y="9013349"/>
            <a:ext cx="4167133" cy="6304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200"/>
              </a:lnSpc>
            </a:pPr>
            <a:r>
              <a:rPr lang="en-US" sz="12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Individuals with disabilities are encouraged to attend all University of Iowa sponsored events. If you are a person with a disability who requires a reasonable accommodation in order to participate in this program, please contact </a:t>
            </a:r>
            <a:r>
              <a:rPr lang="en-US" sz="1200" b="true">
                <a:solidFill>
                  <a:srgbClr val="FFFF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rPr>
              <a:t>live</a:t>
            </a:r>
            <a:r>
              <a:rPr lang="en-US" b="true" sz="1200" i="true">
                <a:solidFill>
                  <a:srgbClr val="FFFFFF"/>
                </a:solidFill>
                <a:latin typeface="Roboto Condensed Bold Italics"/>
                <a:ea typeface="Roboto Condensed Bold Italics"/>
                <a:cs typeface="Roboto Condensed Bold Italics"/>
                <a:sym typeface="Roboto Condensed Bold Italics"/>
              </a:rPr>
              <a:t>WELL</a:t>
            </a:r>
            <a:r>
              <a:rPr lang="en-US" sz="12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in advance at 319-353-2973</a:t>
            </a:r>
            <a:r>
              <a:rPr lang="en-US" sz="12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</a:p>
        </p:txBody>
      </p:sp>
      <p:grpSp>
        <p:nvGrpSpPr>
          <p:cNvPr name="Group 17" id="17"/>
          <p:cNvGrpSpPr/>
          <p:nvPr/>
        </p:nvGrpSpPr>
        <p:grpSpPr>
          <a:xfrm rot="0">
            <a:off x="9004266" y="9003824"/>
            <a:ext cx="3563105" cy="627552"/>
            <a:chOff x="0" y="0"/>
            <a:chExt cx="4750806" cy="836736"/>
          </a:xfrm>
        </p:grpSpPr>
        <p:grpSp>
          <p:nvGrpSpPr>
            <p:cNvPr name="Group 18" id="18"/>
            <p:cNvGrpSpPr/>
            <p:nvPr/>
          </p:nvGrpSpPr>
          <p:grpSpPr>
            <a:xfrm rot="0">
              <a:off x="0" y="0"/>
              <a:ext cx="4750806" cy="836736"/>
              <a:chOff x="0" y="0"/>
              <a:chExt cx="860970" cy="151638"/>
            </a:xfrm>
          </p:grpSpPr>
          <p:sp>
            <p:nvSpPr>
              <p:cNvPr name="Freeform 19" id="19"/>
              <p:cNvSpPr/>
              <p:nvPr/>
            </p:nvSpPr>
            <p:spPr>
              <a:xfrm flipH="false" flipV="false" rot="0">
                <a:off x="0" y="0"/>
                <a:ext cx="860970" cy="151638"/>
              </a:xfrm>
              <a:custGeom>
                <a:avLst/>
                <a:gdLst/>
                <a:ahLst/>
                <a:cxnLst/>
                <a:rect r="r" b="b" t="t" l="l"/>
                <a:pathLst>
                  <a:path h="151638" w="860970">
                    <a:moveTo>
                      <a:pt x="0" y="0"/>
                    </a:moveTo>
                    <a:lnTo>
                      <a:pt x="860970" y="0"/>
                    </a:lnTo>
                    <a:lnTo>
                      <a:pt x="860970" y="151638"/>
                    </a:lnTo>
                    <a:lnTo>
                      <a:pt x="0" y="151638"/>
                    </a:lnTo>
                    <a:close/>
                  </a:path>
                </a:pathLst>
              </a:custGeom>
              <a:solidFill>
                <a:srgbClr val="FFCD00"/>
              </a:solidFill>
            </p:spPr>
          </p:sp>
          <p:sp>
            <p:nvSpPr>
              <p:cNvPr name="TextBox 20" id="20"/>
              <p:cNvSpPr txBox="true"/>
              <p:nvPr/>
            </p:nvSpPr>
            <p:spPr>
              <a:xfrm>
                <a:off x="0" y="-47625"/>
                <a:ext cx="860970" cy="199263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939"/>
                  </a:lnSpc>
                </a:pPr>
              </a:p>
            </p:txBody>
          </p:sp>
        </p:grpSp>
        <p:sp>
          <p:nvSpPr>
            <p:cNvPr name="TextBox 21" id="21"/>
            <p:cNvSpPr txBox="true"/>
            <p:nvPr/>
          </p:nvSpPr>
          <p:spPr>
            <a:xfrm rot="0">
              <a:off x="804725" y="120889"/>
              <a:ext cx="3714180" cy="51448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277"/>
                </a:lnSpc>
              </a:pPr>
              <a:r>
                <a:rPr lang="en-US" b="true" sz="2340">
                  <a:solidFill>
                    <a:srgbClr val="000000"/>
                  </a:solidFill>
                  <a:latin typeface="Antonio Bold"/>
                  <a:ea typeface="Antonio Bold"/>
                  <a:cs typeface="Antonio Bold"/>
                  <a:sym typeface="Antonio Bold"/>
                </a:rPr>
                <a:t>HR.UIOWA</a:t>
              </a:r>
              <a:r>
                <a:rPr lang="en-US" b="true" sz="2340">
                  <a:solidFill>
                    <a:srgbClr val="000000"/>
                  </a:solidFill>
                  <a:latin typeface="Antonio Bold"/>
                  <a:ea typeface="Antonio Bold"/>
                  <a:cs typeface="Antonio Bold"/>
                  <a:sym typeface="Antonio Bold"/>
                </a:rPr>
                <a:t>.EDU/LIVEWELL</a:t>
              </a:r>
            </a:p>
          </p:txBody>
        </p:sp>
        <p:sp>
          <p:nvSpPr>
            <p:cNvPr name="Freeform 22" id="22"/>
            <p:cNvSpPr/>
            <p:nvPr/>
          </p:nvSpPr>
          <p:spPr>
            <a:xfrm flipH="false" flipV="false" rot="0">
              <a:off x="207278" y="194549"/>
              <a:ext cx="458946" cy="447638"/>
            </a:xfrm>
            <a:custGeom>
              <a:avLst/>
              <a:gdLst/>
              <a:ahLst/>
              <a:cxnLst/>
              <a:rect r="r" b="b" t="t" l="l"/>
              <a:pathLst>
                <a:path h="447638" w="458946">
                  <a:moveTo>
                    <a:pt x="0" y="0"/>
                  </a:moveTo>
                  <a:lnTo>
                    <a:pt x="458947" y="0"/>
                  </a:lnTo>
                  <a:lnTo>
                    <a:pt x="458947" y="447638"/>
                  </a:lnTo>
                  <a:lnTo>
                    <a:pt x="0" y="4476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DAGhpD720bw</dc:identifier>
  <dcterms:modified xsi:type="dcterms:W3CDTF">2011-08-01T06:04:30Z</dcterms:modified>
  <cp:revision>1</cp:revision>
  <dc:title>July Digital Signage</dc:title>
</cp:coreProperties>
</file>